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8"/>
  </p:notesMasterIdLst>
  <p:handoutMasterIdLst>
    <p:handoutMasterId r:id="rId19"/>
  </p:handoutMasterIdLst>
  <p:sldIdLst>
    <p:sldId id="292" r:id="rId5"/>
    <p:sldId id="291" r:id="rId6"/>
    <p:sldId id="296" r:id="rId7"/>
    <p:sldId id="298" r:id="rId8"/>
    <p:sldId id="304" r:id="rId9"/>
    <p:sldId id="297" r:id="rId10"/>
    <p:sldId id="299" r:id="rId11"/>
    <p:sldId id="300" r:id="rId12"/>
    <p:sldId id="301" r:id="rId13"/>
    <p:sldId id="302" r:id="rId14"/>
    <p:sldId id="303" r:id="rId15"/>
    <p:sldId id="306" r:id="rId16"/>
    <p:sldId id="293" r:id="rId1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9130"/>
    <a:srgbClr val="BE551A"/>
    <a:srgbClr val="FBFCFC"/>
    <a:srgbClr val="FFFFFF"/>
    <a:srgbClr val="F5F5F5"/>
    <a:srgbClr val="FBFBFB"/>
    <a:srgbClr val="2E3D92"/>
    <a:srgbClr val="F3703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71" d="100"/>
          <a:sy n="71" d="100"/>
        </p:scale>
        <p:origin x="101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10341-004A-4BEC-9A23-229C21D48D9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9BEC623-7ADD-4FF7-8CD5-5B5CBC764B46}">
      <dgm:prSet custT="1"/>
      <dgm:spPr/>
      <dgm:t>
        <a:bodyPr/>
        <a:lstStyle/>
        <a:p>
          <a:r>
            <a:rPr lang="it-IT" sz="1800" dirty="0"/>
            <a:t>Il paziente che è stato sottoposto a SADI-S è un paziente che deve essere seguito con maggiore attenzione dall’équipe multidisciplinare dopo l’intervento chirurgico  </a:t>
          </a:r>
          <a:endParaRPr lang="en-US" sz="1800" dirty="0"/>
        </a:p>
      </dgm:t>
    </dgm:pt>
    <dgm:pt modelId="{B593A22E-744B-4FD0-BA7B-B5A8F8CA877D}" type="parTrans" cxnId="{54014433-3B06-4073-8BE6-FBDA26C302AB}">
      <dgm:prSet/>
      <dgm:spPr/>
      <dgm:t>
        <a:bodyPr/>
        <a:lstStyle/>
        <a:p>
          <a:endParaRPr lang="en-US"/>
        </a:p>
      </dgm:t>
    </dgm:pt>
    <dgm:pt modelId="{B6839742-0540-4CE4-8368-CD301DF3DC16}" type="sibTrans" cxnId="{54014433-3B06-4073-8BE6-FBDA26C302AB}">
      <dgm:prSet/>
      <dgm:spPr/>
      <dgm:t>
        <a:bodyPr/>
        <a:lstStyle/>
        <a:p>
          <a:endParaRPr lang="en-US"/>
        </a:p>
      </dgm:t>
    </dgm:pt>
    <dgm:pt modelId="{3492CF12-F826-4C15-9DDD-B3FC084D3E7A}">
      <dgm:prSet custT="1"/>
      <dgm:spPr/>
      <dgm:t>
        <a:bodyPr/>
        <a:lstStyle/>
        <a:p>
          <a:pPr algn="l"/>
          <a:r>
            <a:rPr lang="it-IT" sz="1800" dirty="0"/>
            <a:t>A prescindere dalle indicazioni ricevute a seguito della valutazione di idoneità</a:t>
          </a:r>
          <a:endParaRPr lang="en-US" sz="1800" dirty="0"/>
        </a:p>
      </dgm:t>
    </dgm:pt>
    <dgm:pt modelId="{DB40DCC9-579B-4E7F-B7BC-0A63A832FA39}" type="parTrans" cxnId="{6C8023D8-5301-4143-AE8D-1B452B3CB3B3}">
      <dgm:prSet/>
      <dgm:spPr/>
      <dgm:t>
        <a:bodyPr/>
        <a:lstStyle/>
        <a:p>
          <a:endParaRPr lang="en-US"/>
        </a:p>
      </dgm:t>
    </dgm:pt>
    <dgm:pt modelId="{5E28F588-2B24-40AC-B2A5-A2E6A0167D5A}" type="sibTrans" cxnId="{6C8023D8-5301-4143-AE8D-1B452B3CB3B3}">
      <dgm:prSet/>
      <dgm:spPr/>
      <dgm:t>
        <a:bodyPr/>
        <a:lstStyle/>
        <a:p>
          <a:endParaRPr lang="en-US"/>
        </a:p>
      </dgm:t>
    </dgm:pt>
    <dgm:pt modelId="{4E2F34BF-1F17-4959-A54A-BDEB360EE564}" type="pres">
      <dgm:prSet presAssocID="{19C10341-004A-4BEC-9A23-229C21D48D92}" presName="root" presStyleCnt="0">
        <dgm:presLayoutVars>
          <dgm:dir/>
          <dgm:resizeHandles val="exact"/>
        </dgm:presLayoutVars>
      </dgm:prSet>
      <dgm:spPr/>
    </dgm:pt>
    <dgm:pt modelId="{84E1D54D-5FBC-4742-B935-1EC13E29806C}" type="pres">
      <dgm:prSet presAssocID="{F9BEC623-7ADD-4FF7-8CD5-5B5CBC764B46}" presName="compNode" presStyleCnt="0"/>
      <dgm:spPr/>
    </dgm:pt>
    <dgm:pt modelId="{924D2764-95D5-484F-B50F-BBC6C72F1CF4}" type="pres">
      <dgm:prSet presAssocID="{F9BEC623-7ADD-4FF7-8CD5-5B5CBC764B46}" presName="bgRect" presStyleLbl="bgShp" presStyleIdx="0" presStyleCnt="2"/>
      <dgm:spPr/>
    </dgm:pt>
    <dgm:pt modelId="{5499CB63-638B-4CF9-8417-2C2E39A7703E}" type="pres">
      <dgm:prSet presAssocID="{F9BEC623-7ADD-4FF7-8CD5-5B5CBC764B46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4C181128-9000-4D4B-A74F-D627974CFED2}" type="pres">
      <dgm:prSet presAssocID="{F9BEC623-7ADD-4FF7-8CD5-5B5CBC764B46}" presName="spaceRect" presStyleCnt="0"/>
      <dgm:spPr/>
    </dgm:pt>
    <dgm:pt modelId="{A56D072C-0A13-4637-8A47-47E3A47F3D5A}" type="pres">
      <dgm:prSet presAssocID="{F9BEC623-7ADD-4FF7-8CD5-5B5CBC764B46}" presName="parTx" presStyleLbl="revTx" presStyleIdx="0" presStyleCnt="2" custScaleX="102192">
        <dgm:presLayoutVars>
          <dgm:chMax val="0"/>
          <dgm:chPref val="0"/>
        </dgm:presLayoutVars>
      </dgm:prSet>
      <dgm:spPr/>
    </dgm:pt>
    <dgm:pt modelId="{D9081573-BFDB-4783-8616-B34027F7CB73}" type="pres">
      <dgm:prSet presAssocID="{B6839742-0540-4CE4-8368-CD301DF3DC16}" presName="sibTrans" presStyleCnt="0"/>
      <dgm:spPr/>
    </dgm:pt>
    <dgm:pt modelId="{719067C4-5B0B-4169-970E-C8B680417217}" type="pres">
      <dgm:prSet presAssocID="{3492CF12-F826-4C15-9DDD-B3FC084D3E7A}" presName="compNode" presStyleCnt="0"/>
      <dgm:spPr/>
    </dgm:pt>
    <dgm:pt modelId="{63B24D02-B1CC-4898-9A14-D32DED3CC0A3}" type="pres">
      <dgm:prSet presAssocID="{3492CF12-F826-4C15-9DDD-B3FC084D3E7A}" presName="bgRect" presStyleLbl="bgShp" presStyleIdx="1" presStyleCnt="2"/>
      <dgm:spPr/>
    </dgm:pt>
    <dgm:pt modelId="{ABC90D87-1FC7-4549-BC4B-EEE1F935C92A}" type="pres">
      <dgm:prSet presAssocID="{3492CF12-F826-4C15-9DDD-B3FC084D3E7A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A5B5C21B-7AA9-4513-B671-393F59ABDC78}" type="pres">
      <dgm:prSet presAssocID="{3492CF12-F826-4C15-9DDD-B3FC084D3E7A}" presName="spaceRect" presStyleCnt="0"/>
      <dgm:spPr/>
    </dgm:pt>
    <dgm:pt modelId="{4BC9500C-6F56-4D72-998B-B7C98F9202FF}" type="pres">
      <dgm:prSet presAssocID="{3492CF12-F826-4C15-9DDD-B3FC084D3E7A}" presName="parTx" presStyleLbl="revTx" presStyleIdx="1" presStyleCnt="2" custScaleX="102167">
        <dgm:presLayoutVars>
          <dgm:chMax val="0"/>
          <dgm:chPref val="0"/>
        </dgm:presLayoutVars>
      </dgm:prSet>
      <dgm:spPr/>
    </dgm:pt>
  </dgm:ptLst>
  <dgm:cxnLst>
    <dgm:cxn modelId="{54014433-3B06-4073-8BE6-FBDA26C302AB}" srcId="{19C10341-004A-4BEC-9A23-229C21D48D92}" destId="{F9BEC623-7ADD-4FF7-8CD5-5B5CBC764B46}" srcOrd="0" destOrd="0" parTransId="{B593A22E-744B-4FD0-BA7B-B5A8F8CA877D}" sibTransId="{B6839742-0540-4CE4-8368-CD301DF3DC16}"/>
    <dgm:cxn modelId="{06BDCB61-384D-4CDC-8478-6BD48AB304EF}" type="presOf" srcId="{F9BEC623-7ADD-4FF7-8CD5-5B5CBC764B46}" destId="{A56D072C-0A13-4637-8A47-47E3A47F3D5A}" srcOrd="0" destOrd="0" presId="urn:microsoft.com/office/officeart/2018/2/layout/IconVerticalSolidList"/>
    <dgm:cxn modelId="{6F74656C-AFDC-4968-8335-642CA23BFF69}" type="presOf" srcId="{3492CF12-F826-4C15-9DDD-B3FC084D3E7A}" destId="{4BC9500C-6F56-4D72-998B-B7C98F9202FF}" srcOrd="0" destOrd="0" presId="urn:microsoft.com/office/officeart/2018/2/layout/IconVerticalSolidList"/>
    <dgm:cxn modelId="{730108A3-10F6-4D3D-9011-17707F27E061}" type="presOf" srcId="{19C10341-004A-4BEC-9A23-229C21D48D92}" destId="{4E2F34BF-1F17-4959-A54A-BDEB360EE564}" srcOrd="0" destOrd="0" presId="urn:microsoft.com/office/officeart/2018/2/layout/IconVerticalSolidList"/>
    <dgm:cxn modelId="{6C8023D8-5301-4143-AE8D-1B452B3CB3B3}" srcId="{19C10341-004A-4BEC-9A23-229C21D48D92}" destId="{3492CF12-F826-4C15-9DDD-B3FC084D3E7A}" srcOrd="1" destOrd="0" parTransId="{DB40DCC9-579B-4E7F-B7BC-0A63A832FA39}" sibTransId="{5E28F588-2B24-40AC-B2A5-A2E6A0167D5A}"/>
    <dgm:cxn modelId="{09586AB7-14B8-46BF-8A83-26378803EF4F}" type="presParOf" srcId="{4E2F34BF-1F17-4959-A54A-BDEB360EE564}" destId="{84E1D54D-5FBC-4742-B935-1EC13E29806C}" srcOrd="0" destOrd="0" presId="urn:microsoft.com/office/officeart/2018/2/layout/IconVerticalSolidList"/>
    <dgm:cxn modelId="{5CFBD866-D397-45BB-A42A-8FCF0A53D8A5}" type="presParOf" srcId="{84E1D54D-5FBC-4742-B935-1EC13E29806C}" destId="{924D2764-95D5-484F-B50F-BBC6C72F1CF4}" srcOrd="0" destOrd="0" presId="urn:microsoft.com/office/officeart/2018/2/layout/IconVerticalSolidList"/>
    <dgm:cxn modelId="{842B8723-E040-45DB-ABD8-FFE518D8A655}" type="presParOf" srcId="{84E1D54D-5FBC-4742-B935-1EC13E29806C}" destId="{5499CB63-638B-4CF9-8417-2C2E39A7703E}" srcOrd="1" destOrd="0" presId="urn:microsoft.com/office/officeart/2018/2/layout/IconVerticalSolidList"/>
    <dgm:cxn modelId="{B5241085-78AA-45C8-AA2A-07D41DE7CC19}" type="presParOf" srcId="{84E1D54D-5FBC-4742-B935-1EC13E29806C}" destId="{4C181128-9000-4D4B-A74F-D627974CFED2}" srcOrd="2" destOrd="0" presId="urn:microsoft.com/office/officeart/2018/2/layout/IconVerticalSolidList"/>
    <dgm:cxn modelId="{A91651E4-38A4-41EE-96F7-6D77EED29C39}" type="presParOf" srcId="{84E1D54D-5FBC-4742-B935-1EC13E29806C}" destId="{A56D072C-0A13-4637-8A47-47E3A47F3D5A}" srcOrd="3" destOrd="0" presId="urn:microsoft.com/office/officeart/2018/2/layout/IconVerticalSolidList"/>
    <dgm:cxn modelId="{E6730990-4F84-4ED8-8AB4-B0A62CF16D05}" type="presParOf" srcId="{4E2F34BF-1F17-4959-A54A-BDEB360EE564}" destId="{D9081573-BFDB-4783-8616-B34027F7CB73}" srcOrd="1" destOrd="0" presId="urn:microsoft.com/office/officeart/2018/2/layout/IconVerticalSolidList"/>
    <dgm:cxn modelId="{8E9894F4-4B94-4E56-A423-07C0866785C7}" type="presParOf" srcId="{4E2F34BF-1F17-4959-A54A-BDEB360EE564}" destId="{719067C4-5B0B-4169-970E-C8B680417217}" srcOrd="2" destOrd="0" presId="urn:microsoft.com/office/officeart/2018/2/layout/IconVerticalSolidList"/>
    <dgm:cxn modelId="{A80818CC-B448-4E7B-A544-193B7342C78C}" type="presParOf" srcId="{719067C4-5B0B-4169-970E-C8B680417217}" destId="{63B24D02-B1CC-4898-9A14-D32DED3CC0A3}" srcOrd="0" destOrd="0" presId="urn:microsoft.com/office/officeart/2018/2/layout/IconVerticalSolidList"/>
    <dgm:cxn modelId="{6461668A-591F-4CFA-B730-522281246FDC}" type="presParOf" srcId="{719067C4-5B0B-4169-970E-C8B680417217}" destId="{ABC90D87-1FC7-4549-BC4B-EEE1F935C92A}" srcOrd="1" destOrd="0" presId="urn:microsoft.com/office/officeart/2018/2/layout/IconVerticalSolidList"/>
    <dgm:cxn modelId="{C78425F4-B5DD-4DC7-8282-41ABB888DD4D}" type="presParOf" srcId="{719067C4-5B0B-4169-970E-C8B680417217}" destId="{A5B5C21B-7AA9-4513-B671-393F59ABDC78}" srcOrd="2" destOrd="0" presId="urn:microsoft.com/office/officeart/2018/2/layout/IconVerticalSolidList"/>
    <dgm:cxn modelId="{0D7439C6-5C21-4966-9025-8E7F6E8569A3}" type="presParOf" srcId="{719067C4-5B0B-4169-970E-C8B680417217}" destId="{4BC9500C-6F56-4D72-998B-B7C98F9202F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C10341-004A-4BEC-9A23-229C21D48D9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9BEC623-7ADD-4FF7-8CD5-5B5CBC764B46}">
      <dgm:prSet custT="1"/>
      <dgm:spPr/>
      <dgm:t>
        <a:bodyPr/>
        <a:lstStyle/>
        <a:p>
          <a:r>
            <a:rPr lang="it-IT" sz="1800" dirty="0"/>
            <a:t>Si tratta di un paziente che è stato sottoposto a SADI-S come secondo intervento per insufficiente calo ponderale o mancata remissione delle patologie associate (diabete, ipertensione, dislipidemia)</a:t>
          </a:r>
          <a:endParaRPr lang="en-US" sz="1800" dirty="0"/>
        </a:p>
      </dgm:t>
    </dgm:pt>
    <dgm:pt modelId="{B593A22E-744B-4FD0-BA7B-B5A8F8CA877D}" type="parTrans" cxnId="{54014433-3B06-4073-8BE6-FBDA26C302AB}">
      <dgm:prSet/>
      <dgm:spPr/>
      <dgm:t>
        <a:bodyPr/>
        <a:lstStyle/>
        <a:p>
          <a:endParaRPr lang="en-US"/>
        </a:p>
      </dgm:t>
    </dgm:pt>
    <dgm:pt modelId="{B6839742-0540-4CE4-8368-CD301DF3DC16}" type="sibTrans" cxnId="{54014433-3B06-4073-8BE6-FBDA26C302AB}">
      <dgm:prSet/>
      <dgm:spPr/>
      <dgm:t>
        <a:bodyPr/>
        <a:lstStyle/>
        <a:p>
          <a:endParaRPr lang="en-US"/>
        </a:p>
      </dgm:t>
    </dgm:pt>
    <dgm:pt modelId="{3492CF12-F826-4C15-9DDD-B3FC084D3E7A}">
      <dgm:prSet custT="1"/>
      <dgm:spPr/>
      <dgm:t>
        <a:bodyPr/>
        <a:lstStyle/>
        <a:p>
          <a:r>
            <a:rPr lang="en-US" sz="1800" dirty="0" err="1"/>
            <a:t>Rivalutazione</a:t>
          </a:r>
          <a:r>
            <a:rPr lang="en-US" sz="1800" dirty="0"/>
            <a:t> per </a:t>
          </a:r>
          <a:r>
            <a:rPr lang="en-US" sz="1800" dirty="0" err="1"/>
            <a:t>comprendere</a:t>
          </a:r>
          <a:r>
            <a:rPr lang="en-US" sz="1800" dirty="0"/>
            <a:t> le cause </a:t>
          </a:r>
          <a:r>
            <a:rPr lang="en-US" sz="1800" dirty="0" err="1"/>
            <a:t>degli</a:t>
          </a:r>
          <a:r>
            <a:rPr lang="en-US" sz="1800" dirty="0"/>
            <a:t> </a:t>
          </a:r>
          <a:r>
            <a:rPr lang="en-US" sz="1800" dirty="0" err="1"/>
            <a:t>scarsi</a:t>
          </a:r>
          <a:r>
            <a:rPr lang="en-US" sz="1800" dirty="0"/>
            <a:t> </a:t>
          </a:r>
          <a:r>
            <a:rPr lang="en-US" sz="1800" dirty="0" err="1"/>
            <a:t>risultati</a:t>
          </a:r>
          <a:r>
            <a:rPr lang="en-US" sz="1800" dirty="0"/>
            <a:t> ed </a:t>
          </a:r>
          <a:r>
            <a:rPr lang="en-US" sz="1800" dirty="0" err="1"/>
            <a:t>intervenire</a:t>
          </a:r>
          <a:r>
            <a:rPr lang="en-US" sz="1800" dirty="0"/>
            <a:t> con </a:t>
          </a:r>
          <a:r>
            <a:rPr lang="en-US" sz="1800" dirty="0" err="1"/>
            <a:t>percorsi</a:t>
          </a:r>
          <a:r>
            <a:rPr lang="en-US" sz="1800" dirty="0"/>
            <a:t> </a:t>
          </a:r>
          <a:r>
            <a:rPr lang="en-US" sz="1800" dirty="0" err="1"/>
            <a:t>personalizzati</a:t>
          </a:r>
          <a:r>
            <a:rPr lang="en-US" sz="1800" dirty="0"/>
            <a:t>.</a:t>
          </a:r>
        </a:p>
      </dgm:t>
    </dgm:pt>
    <dgm:pt modelId="{DB40DCC9-579B-4E7F-B7BC-0A63A832FA39}" type="parTrans" cxnId="{6C8023D8-5301-4143-AE8D-1B452B3CB3B3}">
      <dgm:prSet/>
      <dgm:spPr/>
      <dgm:t>
        <a:bodyPr/>
        <a:lstStyle/>
        <a:p>
          <a:endParaRPr lang="en-US"/>
        </a:p>
      </dgm:t>
    </dgm:pt>
    <dgm:pt modelId="{5E28F588-2B24-40AC-B2A5-A2E6A0167D5A}" type="sibTrans" cxnId="{6C8023D8-5301-4143-AE8D-1B452B3CB3B3}">
      <dgm:prSet/>
      <dgm:spPr/>
      <dgm:t>
        <a:bodyPr/>
        <a:lstStyle/>
        <a:p>
          <a:endParaRPr lang="en-US"/>
        </a:p>
      </dgm:t>
    </dgm:pt>
    <dgm:pt modelId="{4E2F34BF-1F17-4959-A54A-BDEB360EE564}" type="pres">
      <dgm:prSet presAssocID="{19C10341-004A-4BEC-9A23-229C21D48D92}" presName="root" presStyleCnt="0">
        <dgm:presLayoutVars>
          <dgm:dir/>
          <dgm:resizeHandles val="exact"/>
        </dgm:presLayoutVars>
      </dgm:prSet>
      <dgm:spPr/>
    </dgm:pt>
    <dgm:pt modelId="{84E1D54D-5FBC-4742-B935-1EC13E29806C}" type="pres">
      <dgm:prSet presAssocID="{F9BEC623-7ADD-4FF7-8CD5-5B5CBC764B46}" presName="compNode" presStyleCnt="0"/>
      <dgm:spPr/>
    </dgm:pt>
    <dgm:pt modelId="{924D2764-95D5-484F-B50F-BBC6C72F1CF4}" type="pres">
      <dgm:prSet presAssocID="{F9BEC623-7ADD-4FF7-8CD5-5B5CBC764B46}" presName="bgRect" presStyleLbl="bgShp" presStyleIdx="0" presStyleCnt="2"/>
      <dgm:spPr/>
    </dgm:pt>
    <dgm:pt modelId="{5499CB63-638B-4CF9-8417-2C2E39A7703E}" type="pres">
      <dgm:prSet presAssocID="{F9BEC623-7ADD-4FF7-8CD5-5B5CBC764B46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4C181128-9000-4D4B-A74F-D627974CFED2}" type="pres">
      <dgm:prSet presAssocID="{F9BEC623-7ADD-4FF7-8CD5-5B5CBC764B46}" presName="spaceRect" presStyleCnt="0"/>
      <dgm:spPr/>
    </dgm:pt>
    <dgm:pt modelId="{A56D072C-0A13-4637-8A47-47E3A47F3D5A}" type="pres">
      <dgm:prSet presAssocID="{F9BEC623-7ADD-4FF7-8CD5-5B5CBC764B46}" presName="parTx" presStyleLbl="revTx" presStyleIdx="0" presStyleCnt="2" custScaleX="120772" custLinFactNeighborX="-1004">
        <dgm:presLayoutVars>
          <dgm:chMax val="0"/>
          <dgm:chPref val="0"/>
        </dgm:presLayoutVars>
      </dgm:prSet>
      <dgm:spPr/>
    </dgm:pt>
    <dgm:pt modelId="{D9081573-BFDB-4783-8616-B34027F7CB73}" type="pres">
      <dgm:prSet presAssocID="{B6839742-0540-4CE4-8368-CD301DF3DC16}" presName="sibTrans" presStyleCnt="0"/>
      <dgm:spPr/>
    </dgm:pt>
    <dgm:pt modelId="{719067C4-5B0B-4169-970E-C8B680417217}" type="pres">
      <dgm:prSet presAssocID="{3492CF12-F826-4C15-9DDD-B3FC084D3E7A}" presName="compNode" presStyleCnt="0"/>
      <dgm:spPr/>
    </dgm:pt>
    <dgm:pt modelId="{63B24D02-B1CC-4898-9A14-D32DED3CC0A3}" type="pres">
      <dgm:prSet presAssocID="{3492CF12-F826-4C15-9DDD-B3FC084D3E7A}" presName="bgRect" presStyleLbl="bgShp" presStyleIdx="1" presStyleCnt="2"/>
      <dgm:spPr/>
    </dgm:pt>
    <dgm:pt modelId="{ABC90D87-1FC7-4549-BC4B-EEE1F935C92A}" type="pres">
      <dgm:prSet presAssocID="{3492CF12-F826-4C15-9DDD-B3FC084D3E7A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A5B5C21B-7AA9-4513-B671-393F59ABDC78}" type="pres">
      <dgm:prSet presAssocID="{3492CF12-F826-4C15-9DDD-B3FC084D3E7A}" presName="spaceRect" presStyleCnt="0"/>
      <dgm:spPr/>
    </dgm:pt>
    <dgm:pt modelId="{4BC9500C-6F56-4D72-998B-B7C98F9202FF}" type="pres">
      <dgm:prSet presAssocID="{3492CF12-F826-4C15-9DDD-B3FC084D3E7A}" presName="parTx" presStyleLbl="revTx" presStyleIdx="1" presStyleCnt="2" custScaleX="111879" custLinFactNeighborX="-4769">
        <dgm:presLayoutVars>
          <dgm:chMax val="0"/>
          <dgm:chPref val="0"/>
        </dgm:presLayoutVars>
      </dgm:prSet>
      <dgm:spPr/>
    </dgm:pt>
  </dgm:ptLst>
  <dgm:cxnLst>
    <dgm:cxn modelId="{54014433-3B06-4073-8BE6-FBDA26C302AB}" srcId="{19C10341-004A-4BEC-9A23-229C21D48D92}" destId="{F9BEC623-7ADD-4FF7-8CD5-5B5CBC764B46}" srcOrd="0" destOrd="0" parTransId="{B593A22E-744B-4FD0-BA7B-B5A8F8CA877D}" sibTransId="{B6839742-0540-4CE4-8368-CD301DF3DC16}"/>
    <dgm:cxn modelId="{06BDCB61-384D-4CDC-8478-6BD48AB304EF}" type="presOf" srcId="{F9BEC623-7ADD-4FF7-8CD5-5B5CBC764B46}" destId="{A56D072C-0A13-4637-8A47-47E3A47F3D5A}" srcOrd="0" destOrd="0" presId="urn:microsoft.com/office/officeart/2018/2/layout/IconVerticalSolidList"/>
    <dgm:cxn modelId="{6F74656C-AFDC-4968-8335-642CA23BFF69}" type="presOf" srcId="{3492CF12-F826-4C15-9DDD-B3FC084D3E7A}" destId="{4BC9500C-6F56-4D72-998B-B7C98F9202FF}" srcOrd="0" destOrd="0" presId="urn:microsoft.com/office/officeart/2018/2/layout/IconVerticalSolidList"/>
    <dgm:cxn modelId="{730108A3-10F6-4D3D-9011-17707F27E061}" type="presOf" srcId="{19C10341-004A-4BEC-9A23-229C21D48D92}" destId="{4E2F34BF-1F17-4959-A54A-BDEB360EE564}" srcOrd="0" destOrd="0" presId="urn:microsoft.com/office/officeart/2018/2/layout/IconVerticalSolidList"/>
    <dgm:cxn modelId="{6C8023D8-5301-4143-AE8D-1B452B3CB3B3}" srcId="{19C10341-004A-4BEC-9A23-229C21D48D92}" destId="{3492CF12-F826-4C15-9DDD-B3FC084D3E7A}" srcOrd="1" destOrd="0" parTransId="{DB40DCC9-579B-4E7F-B7BC-0A63A832FA39}" sibTransId="{5E28F588-2B24-40AC-B2A5-A2E6A0167D5A}"/>
    <dgm:cxn modelId="{09586AB7-14B8-46BF-8A83-26378803EF4F}" type="presParOf" srcId="{4E2F34BF-1F17-4959-A54A-BDEB360EE564}" destId="{84E1D54D-5FBC-4742-B935-1EC13E29806C}" srcOrd="0" destOrd="0" presId="urn:microsoft.com/office/officeart/2018/2/layout/IconVerticalSolidList"/>
    <dgm:cxn modelId="{5CFBD866-D397-45BB-A42A-8FCF0A53D8A5}" type="presParOf" srcId="{84E1D54D-5FBC-4742-B935-1EC13E29806C}" destId="{924D2764-95D5-484F-B50F-BBC6C72F1CF4}" srcOrd="0" destOrd="0" presId="urn:microsoft.com/office/officeart/2018/2/layout/IconVerticalSolidList"/>
    <dgm:cxn modelId="{842B8723-E040-45DB-ABD8-FFE518D8A655}" type="presParOf" srcId="{84E1D54D-5FBC-4742-B935-1EC13E29806C}" destId="{5499CB63-638B-4CF9-8417-2C2E39A7703E}" srcOrd="1" destOrd="0" presId="urn:microsoft.com/office/officeart/2018/2/layout/IconVerticalSolidList"/>
    <dgm:cxn modelId="{B5241085-78AA-45C8-AA2A-07D41DE7CC19}" type="presParOf" srcId="{84E1D54D-5FBC-4742-B935-1EC13E29806C}" destId="{4C181128-9000-4D4B-A74F-D627974CFED2}" srcOrd="2" destOrd="0" presId="urn:microsoft.com/office/officeart/2018/2/layout/IconVerticalSolidList"/>
    <dgm:cxn modelId="{A91651E4-38A4-41EE-96F7-6D77EED29C39}" type="presParOf" srcId="{84E1D54D-5FBC-4742-B935-1EC13E29806C}" destId="{A56D072C-0A13-4637-8A47-47E3A47F3D5A}" srcOrd="3" destOrd="0" presId="urn:microsoft.com/office/officeart/2018/2/layout/IconVerticalSolidList"/>
    <dgm:cxn modelId="{E6730990-4F84-4ED8-8AB4-B0A62CF16D05}" type="presParOf" srcId="{4E2F34BF-1F17-4959-A54A-BDEB360EE564}" destId="{D9081573-BFDB-4783-8616-B34027F7CB73}" srcOrd="1" destOrd="0" presId="urn:microsoft.com/office/officeart/2018/2/layout/IconVerticalSolidList"/>
    <dgm:cxn modelId="{8E9894F4-4B94-4E56-A423-07C0866785C7}" type="presParOf" srcId="{4E2F34BF-1F17-4959-A54A-BDEB360EE564}" destId="{719067C4-5B0B-4169-970E-C8B680417217}" srcOrd="2" destOrd="0" presId="urn:microsoft.com/office/officeart/2018/2/layout/IconVerticalSolidList"/>
    <dgm:cxn modelId="{A80818CC-B448-4E7B-A544-193B7342C78C}" type="presParOf" srcId="{719067C4-5B0B-4169-970E-C8B680417217}" destId="{63B24D02-B1CC-4898-9A14-D32DED3CC0A3}" srcOrd="0" destOrd="0" presId="urn:microsoft.com/office/officeart/2018/2/layout/IconVerticalSolidList"/>
    <dgm:cxn modelId="{6461668A-591F-4CFA-B730-522281246FDC}" type="presParOf" srcId="{719067C4-5B0B-4169-970E-C8B680417217}" destId="{ABC90D87-1FC7-4549-BC4B-EEE1F935C92A}" srcOrd="1" destOrd="0" presId="urn:microsoft.com/office/officeart/2018/2/layout/IconVerticalSolidList"/>
    <dgm:cxn modelId="{C78425F4-B5DD-4DC7-8282-41ABB888DD4D}" type="presParOf" srcId="{719067C4-5B0B-4169-970E-C8B680417217}" destId="{A5B5C21B-7AA9-4513-B671-393F59ABDC78}" srcOrd="2" destOrd="0" presId="urn:microsoft.com/office/officeart/2018/2/layout/IconVerticalSolidList"/>
    <dgm:cxn modelId="{0D7439C6-5C21-4966-9025-8E7F6E8569A3}" type="presParOf" srcId="{719067C4-5B0B-4169-970E-C8B680417217}" destId="{4BC9500C-6F56-4D72-998B-B7C98F9202F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431BD8-84C5-44EE-BE3B-F90119C2F3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CD355D-2132-4D39-AE02-1644B206F6A0}">
      <dgm:prSet custT="1"/>
      <dgm:spPr/>
      <dgm:t>
        <a:bodyPr/>
        <a:lstStyle/>
        <a:p>
          <a:pPr algn="ctr"/>
          <a:r>
            <a:rPr lang="it-IT" sz="1600" b="1" dirty="0"/>
            <a:t>COSA CAMBIA CON LA SADI-S?</a:t>
          </a:r>
          <a:endParaRPr lang="en-US" sz="1600" b="1" dirty="0"/>
        </a:p>
      </dgm:t>
    </dgm:pt>
    <dgm:pt modelId="{FB4E6EEF-8D8D-4886-A0F5-46B75D168DBA}" type="parTrans" cxnId="{7F5DA94B-C415-4949-BBF4-BFA395742EE8}">
      <dgm:prSet/>
      <dgm:spPr/>
      <dgm:t>
        <a:bodyPr/>
        <a:lstStyle/>
        <a:p>
          <a:endParaRPr lang="en-US"/>
        </a:p>
      </dgm:t>
    </dgm:pt>
    <dgm:pt modelId="{1B5BEA77-18EC-4F17-BB9F-204DEDC819DB}" type="sibTrans" cxnId="{7F5DA94B-C415-4949-BBF4-BFA395742EE8}">
      <dgm:prSet/>
      <dgm:spPr/>
      <dgm:t>
        <a:bodyPr/>
        <a:lstStyle/>
        <a:p>
          <a:endParaRPr lang="en-US"/>
        </a:p>
      </dgm:t>
    </dgm:pt>
    <dgm:pt modelId="{F6162022-A3E0-49C4-9C20-1A305E48CC59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it-IT" sz="1600" b="1" dirty="0"/>
            <a:t>QUANDO E’ IL CASO DI INTERVENIRE CON UN PERCORSO DI SUPPORTO?</a:t>
          </a:r>
          <a:endParaRPr lang="en-US" sz="1600" b="1" dirty="0"/>
        </a:p>
      </dgm:t>
    </dgm:pt>
    <dgm:pt modelId="{46109966-6A0C-41EF-8E3B-670EC58AB535}" type="parTrans" cxnId="{DB0912E1-2CDA-45F4-AEBC-200CCCD4BBD2}">
      <dgm:prSet/>
      <dgm:spPr/>
      <dgm:t>
        <a:bodyPr/>
        <a:lstStyle/>
        <a:p>
          <a:endParaRPr lang="en-US"/>
        </a:p>
      </dgm:t>
    </dgm:pt>
    <dgm:pt modelId="{4CA15F60-0AE4-42B7-B868-B8860C8E0DD8}" type="sibTrans" cxnId="{DB0912E1-2CDA-45F4-AEBC-200CCCD4BBD2}">
      <dgm:prSet/>
      <dgm:spPr/>
      <dgm:t>
        <a:bodyPr/>
        <a:lstStyle/>
        <a:p>
          <a:endParaRPr lang="en-US"/>
        </a:p>
      </dgm:t>
    </dgm:pt>
    <dgm:pt modelId="{C71100D0-376A-4F85-93E3-2AEC1FF70928}">
      <dgm:prSet custT="1"/>
      <dgm:spPr/>
      <dgm:t>
        <a:bodyPr/>
        <a:lstStyle/>
        <a:p>
          <a:pPr algn="l"/>
          <a:r>
            <a:rPr lang="it-IT" sz="1600" b="1" dirty="0"/>
            <a:t>CON LA SADI-S IL MONITORAGGIO PSICOLOGICO DEVE ESSERE STRUTTURATO CON MAGGIORE FREQUENZA DEI COLLOQUI</a:t>
          </a:r>
          <a:endParaRPr lang="en-US" sz="1600" b="1" dirty="0"/>
        </a:p>
      </dgm:t>
    </dgm:pt>
    <dgm:pt modelId="{11BAC728-F1F1-46D9-9369-141BD982ECB2}" type="parTrans" cxnId="{02398BD7-0087-4CC5-B323-2FD57F4A9620}">
      <dgm:prSet/>
      <dgm:spPr/>
      <dgm:t>
        <a:bodyPr/>
        <a:lstStyle/>
        <a:p>
          <a:endParaRPr lang="en-US"/>
        </a:p>
      </dgm:t>
    </dgm:pt>
    <dgm:pt modelId="{D9865B55-3DC0-48DA-81BB-2646EAB2C8F4}" type="sibTrans" cxnId="{02398BD7-0087-4CC5-B323-2FD57F4A9620}">
      <dgm:prSet/>
      <dgm:spPr/>
      <dgm:t>
        <a:bodyPr/>
        <a:lstStyle/>
        <a:p>
          <a:endParaRPr lang="en-US"/>
        </a:p>
      </dgm:t>
    </dgm:pt>
    <dgm:pt modelId="{6B620080-903E-4815-87E8-6894137BFF5B}">
      <dgm:prSet custT="1"/>
      <dgm:spPr>
        <a:solidFill>
          <a:srgbClr val="C00000"/>
        </a:solidFill>
      </dgm:spPr>
      <dgm:t>
        <a:bodyPr/>
        <a:lstStyle/>
        <a:p>
          <a:r>
            <a:rPr lang="it-IT" sz="1600" b="1" dirty="0"/>
            <a:t>QUANDO EMERGONO I PRIMI SEGNALI DI RISULTATI NON OTTIMALI NELLA PERDITA DI PESO</a:t>
          </a:r>
          <a:endParaRPr lang="en-US" sz="1600" b="1" dirty="0"/>
        </a:p>
      </dgm:t>
    </dgm:pt>
    <dgm:pt modelId="{A3C1D41C-CDA6-4A9C-B6E6-E3CD27BF48B1}" type="parTrans" cxnId="{27E9FD76-476D-454F-8DB9-CB23E9703699}">
      <dgm:prSet/>
      <dgm:spPr/>
      <dgm:t>
        <a:bodyPr/>
        <a:lstStyle/>
        <a:p>
          <a:endParaRPr lang="en-US"/>
        </a:p>
      </dgm:t>
    </dgm:pt>
    <dgm:pt modelId="{1A936E8A-01B3-439B-9732-CECF3223F857}" type="sibTrans" cxnId="{27E9FD76-476D-454F-8DB9-CB23E9703699}">
      <dgm:prSet/>
      <dgm:spPr/>
      <dgm:t>
        <a:bodyPr/>
        <a:lstStyle/>
        <a:p>
          <a:endParaRPr lang="en-US"/>
        </a:p>
      </dgm:t>
    </dgm:pt>
    <dgm:pt modelId="{8F01CEEA-6CFF-45ED-877C-407723F564CB}">
      <dgm:prSet custT="1"/>
      <dgm:spPr>
        <a:solidFill>
          <a:srgbClr val="C00000"/>
        </a:solidFill>
      </dgm:spPr>
      <dgm:t>
        <a:bodyPr/>
        <a:lstStyle/>
        <a:p>
          <a:r>
            <a:rPr lang="it-IT" sz="1600" b="1" dirty="0"/>
            <a:t>QUANDO EMERGONO I PRIMI SEGNALI DI MANCATA ASSUNZIONE DEGLI INTEGRATORI, MANCATA ADERENZA ALLE INDICAZIONI NUTRIZIONALI</a:t>
          </a:r>
          <a:endParaRPr lang="en-US" sz="1600" b="1" dirty="0"/>
        </a:p>
      </dgm:t>
    </dgm:pt>
    <dgm:pt modelId="{D514332F-3FE9-49C2-AFF0-BF51728B73F5}" type="parTrans" cxnId="{32AF381E-61FB-48B3-BD0E-2F993E1CEFD7}">
      <dgm:prSet/>
      <dgm:spPr/>
      <dgm:t>
        <a:bodyPr/>
        <a:lstStyle/>
        <a:p>
          <a:endParaRPr lang="en-US"/>
        </a:p>
      </dgm:t>
    </dgm:pt>
    <dgm:pt modelId="{4A0872AE-4F72-47BD-AB63-60F3A67FA2F8}" type="sibTrans" cxnId="{32AF381E-61FB-48B3-BD0E-2F993E1CEFD7}">
      <dgm:prSet/>
      <dgm:spPr/>
      <dgm:t>
        <a:bodyPr/>
        <a:lstStyle/>
        <a:p>
          <a:endParaRPr lang="en-US"/>
        </a:p>
      </dgm:t>
    </dgm:pt>
    <dgm:pt modelId="{60A69492-2D11-478D-8440-616813BA3B54}" type="pres">
      <dgm:prSet presAssocID="{22431BD8-84C5-44EE-BE3B-F90119C2F374}" presName="linear" presStyleCnt="0">
        <dgm:presLayoutVars>
          <dgm:animLvl val="lvl"/>
          <dgm:resizeHandles val="exact"/>
        </dgm:presLayoutVars>
      </dgm:prSet>
      <dgm:spPr/>
    </dgm:pt>
    <dgm:pt modelId="{71848FEF-6208-494B-B248-2B02DD5FCBE8}" type="pres">
      <dgm:prSet presAssocID="{D9CD355D-2132-4D39-AE02-1644B206F6A0}" presName="parentText" presStyleLbl="node1" presStyleIdx="0" presStyleCnt="5" custScaleX="39819" custScaleY="45671" custLinFactNeighborX="176" custLinFactNeighborY="-1347">
        <dgm:presLayoutVars>
          <dgm:chMax val="0"/>
          <dgm:bulletEnabled val="1"/>
        </dgm:presLayoutVars>
      </dgm:prSet>
      <dgm:spPr/>
    </dgm:pt>
    <dgm:pt modelId="{65FC0D87-762F-48D5-AD15-E9A9613C858D}" type="pres">
      <dgm:prSet presAssocID="{1B5BEA77-18EC-4F17-BB9F-204DEDC819DB}" presName="spacer" presStyleCnt="0"/>
      <dgm:spPr/>
    </dgm:pt>
    <dgm:pt modelId="{6785490C-D40F-4471-950F-52D268BA58BB}" type="pres">
      <dgm:prSet presAssocID="{F6162022-A3E0-49C4-9C20-1A305E48CC59}" presName="parentText" presStyleLbl="node1" presStyleIdx="1" presStyleCnt="5" custScaleX="88729" custScaleY="54978" custLinFactY="127247" custLinFactNeighborX="-431" custLinFactNeighborY="200000">
        <dgm:presLayoutVars>
          <dgm:chMax val="0"/>
          <dgm:bulletEnabled val="1"/>
        </dgm:presLayoutVars>
      </dgm:prSet>
      <dgm:spPr/>
    </dgm:pt>
    <dgm:pt modelId="{EBE35E3E-050C-48F8-BCD0-D7D619230F75}" type="pres">
      <dgm:prSet presAssocID="{4CA15F60-0AE4-42B7-B868-B8860C8E0DD8}" presName="spacer" presStyleCnt="0"/>
      <dgm:spPr/>
    </dgm:pt>
    <dgm:pt modelId="{B98EDB18-0276-4CD9-8567-9AE057BFE935}" type="pres">
      <dgm:prSet presAssocID="{C71100D0-376A-4F85-93E3-2AEC1FF70928}" presName="parentText" presStyleLbl="node1" presStyleIdx="2" presStyleCnt="5" custScaleX="69333" custScaleY="71195" custLinFactY="-11200" custLinFactNeighborX="-613" custLinFactNeighborY="-100000">
        <dgm:presLayoutVars>
          <dgm:chMax val="0"/>
          <dgm:bulletEnabled val="1"/>
        </dgm:presLayoutVars>
      </dgm:prSet>
      <dgm:spPr/>
    </dgm:pt>
    <dgm:pt modelId="{F17DD111-D1F4-48E8-B5A4-4F75657E1C77}" type="pres">
      <dgm:prSet presAssocID="{D9865B55-3DC0-48DA-81BB-2646EAB2C8F4}" presName="spacer" presStyleCnt="0"/>
      <dgm:spPr/>
    </dgm:pt>
    <dgm:pt modelId="{A71533B7-551F-4741-8DFB-FA453E524144}" type="pres">
      <dgm:prSet presAssocID="{6B620080-903E-4815-87E8-6894137BFF5B}" presName="parentText" presStyleLbl="node1" presStyleIdx="3" presStyleCnt="5" custScaleX="46492" custLinFactY="100000" custLinFactNeighborX="-26146" custLinFactNeighborY="100248">
        <dgm:presLayoutVars>
          <dgm:chMax val="0"/>
          <dgm:bulletEnabled val="1"/>
        </dgm:presLayoutVars>
      </dgm:prSet>
      <dgm:spPr/>
    </dgm:pt>
    <dgm:pt modelId="{E4C93954-4305-4D40-9973-47663D75A7BD}" type="pres">
      <dgm:prSet presAssocID="{1A936E8A-01B3-439B-9732-CECF3223F857}" presName="spacer" presStyleCnt="0"/>
      <dgm:spPr/>
    </dgm:pt>
    <dgm:pt modelId="{66BCB47E-4520-49FB-99DF-CB53FC07A95A}" type="pres">
      <dgm:prSet presAssocID="{8F01CEEA-6CFF-45ED-877C-407723F564CB}" presName="parentText" presStyleLbl="node1" presStyleIdx="4" presStyleCnt="5" custScaleX="51835" custLinFactNeighborX="23642" custLinFactNeighborY="248">
        <dgm:presLayoutVars>
          <dgm:chMax val="0"/>
          <dgm:bulletEnabled val="1"/>
        </dgm:presLayoutVars>
      </dgm:prSet>
      <dgm:spPr/>
    </dgm:pt>
  </dgm:ptLst>
  <dgm:cxnLst>
    <dgm:cxn modelId="{32AF381E-61FB-48B3-BD0E-2F993E1CEFD7}" srcId="{22431BD8-84C5-44EE-BE3B-F90119C2F374}" destId="{8F01CEEA-6CFF-45ED-877C-407723F564CB}" srcOrd="4" destOrd="0" parTransId="{D514332F-3FE9-49C2-AFF0-BF51728B73F5}" sibTransId="{4A0872AE-4F72-47BD-AB63-60F3A67FA2F8}"/>
    <dgm:cxn modelId="{2A6EF724-001B-44C8-9587-3644C04CB6D6}" type="presOf" srcId="{8F01CEEA-6CFF-45ED-877C-407723F564CB}" destId="{66BCB47E-4520-49FB-99DF-CB53FC07A95A}" srcOrd="0" destOrd="0" presId="urn:microsoft.com/office/officeart/2005/8/layout/vList2"/>
    <dgm:cxn modelId="{9C4D5125-9A1C-4DAD-8086-188145FB12C9}" type="presOf" srcId="{D9CD355D-2132-4D39-AE02-1644B206F6A0}" destId="{71848FEF-6208-494B-B248-2B02DD5FCBE8}" srcOrd="0" destOrd="0" presId="urn:microsoft.com/office/officeart/2005/8/layout/vList2"/>
    <dgm:cxn modelId="{EFDD923B-D349-402D-80B7-86380A4DD8C0}" type="presOf" srcId="{6B620080-903E-4815-87E8-6894137BFF5B}" destId="{A71533B7-551F-4741-8DFB-FA453E524144}" srcOrd="0" destOrd="0" presId="urn:microsoft.com/office/officeart/2005/8/layout/vList2"/>
    <dgm:cxn modelId="{DB74FE60-8CBA-496C-846E-AF4ABD5DA470}" type="presOf" srcId="{F6162022-A3E0-49C4-9C20-1A305E48CC59}" destId="{6785490C-D40F-4471-950F-52D268BA58BB}" srcOrd="0" destOrd="0" presId="urn:microsoft.com/office/officeart/2005/8/layout/vList2"/>
    <dgm:cxn modelId="{7D6D764A-30B9-4503-B4EC-2ED076C8D09F}" type="presOf" srcId="{C71100D0-376A-4F85-93E3-2AEC1FF70928}" destId="{B98EDB18-0276-4CD9-8567-9AE057BFE935}" srcOrd="0" destOrd="0" presId="urn:microsoft.com/office/officeart/2005/8/layout/vList2"/>
    <dgm:cxn modelId="{7F5DA94B-C415-4949-BBF4-BFA395742EE8}" srcId="{22431BD8-84C5-44EE-BE3B-F90119C2F374}" destId="{D9CD355D-2132-4D39-AE02-1644B206F6A0}" srcOrd="0" destOrd="0" parTransId="{FB4E6EEF-8D8D-4886-A0F5-46B75D168DBA}" sibTransId="{1B5BEA77-18EC-4F17-BB9F-204DEDC819DB}"/>
    <dgm:cxn modelId="{27E9FD76-476D-454F-8DB9-CB23E9703699}" srcId="{22431BD8-84C5-44EE-BE3B-F90119C2F374}" destId="{6B620080-903E-4815-87E8-6894137BFF5B}" srcOrd="3" destOrd="0" parTransId="{A3C1D41C-CDA6-4A9C-B6E6-E3CD27BF48B1}" sibTransId="{1A936E8A-01B3-439B-9732-CECF3223F857}"/>
    <dgm:cxn modelId="{02398BD7-0087-4CC5-B323-2FD57F4A9620}" srcId="{22431BD8-84C5-44EE-BE3B-F90119C2F374}" destId="{C71100D0-376A-4F85-93E3-2AEC1FF70928}" srcOrd="2" destOrd="0" parTransId="{11BAC728-F1F1-46D9-9369-141BD982ECB2}" sibTransId="{D9865B55-3DC0-48DA-81BB-2646EAB2C8F4}"/>
    <dgm:cxn modelId="{18A4C5DA-12E1-4508-AAC2-12830B50B70C}" type="presOf" srcId="{22431BD8-84C5-44EE-BE3B-F90119C2F374}" destId="{60A69492-2D11-478D-8440-616813BA3B54}" srcOrd="0" destOrd="0" presId="urn:microsoft.com/office/officeart/2005/8/layout/vList2"/>
    <dgm:cxn modelId="{DB0912E1-2CDA-45F4-AEBC-200CCCD4BBD2}" srcId="{22431BD8-84C5-44EE-BE3B-F90119C2F374}" destId="{F6162022-A3E0-49C4-9C20-1A305E48CC59}" srcOrd="1" destOrd="0" parTransId="{46109966-6A0C-41EF-8E3B-670EC58AB535}" sibTransId="{4CA15F60-0AE4-42B7-B868-B8860C8E0DD8}"/>
    <dgm:cxn modelId="{C2C35A5E-DB48-47A5-BB73-849C75B98F86}" type="presParOf" srcId="{60A69492-2D11-478D-8440-616813BA3B54}" destId="{71848FEF-6208-494B-B248-2B02DD5FCBE8}" srcOrd="0" destOrd="0" presId="urn:microsoft.com/office/officeart/2005/8/layout/vList2"/>
    <dgm:cxn modelId="{CADB14D3-1743-4CA5-B473-C88DC1F130B5}" type="presParOf" srcId="{60A69492-2D11-478D-8440-616813BA3B54}" destId="{65FC0D87-762F-48D5-AD15-E9A9613C858D}" srcOrd="1" destOrd="0" presId="urn:microsoft.com/office/officeart/2005/8/layout/vList2"/>
    <dgm:cxn modelId="{1441A7D0-8A4B-4EFC-B925-179D273124C8}" type="presParOf" srcId="{60A69492-2D11-478D-8440-616813BA3B54}" destId="{6785490C-D40F-4471-950F-52D268BA58BB}" srcOrd="2" destOrd="0" presId="urn:microsoft.com/office/officeart/2005/8/layout/vList2"/>
    <dgm:cxn modelId="{208DFF51-F073-4DEA-A43E-AB9AB89F64EB}" type="presParOf" srcId="{60A69492-2D11-478D-8440-616813BA3B54}" destId="{EBE35E3E-050C-48F8-BCD0-D7D619230F75}" srcOrd="3" destOrd="0" presId="urn:microsoft.com/office/officeart/2005/8/layout/vList2"/>
    <dgm:cxn modelId="{52B6EB4B-2D2A-4C43-8304-5333CE92F172}" type="presParOf" srcId="{60A69492-2D11-478D-8440-616813BA3B54}" destId="{B98EDB18-0276-4CD9-8567-9AE057BFE935}" srcOrd="4" destOrd="0" presId="urn:microsoft.com/office/officeart/2005/8/layout/vList2"/>
    <dgm:cxn modelId="{D646B89F-41A6-437D-BC7D-C4CFF1E09EF9}" type="presParOf" srcId="{60A69492-2D11-478D-8440-616813BA3B54}" destId="{F17DD111-D1F4-48E8-B5A4-4F75657E1C77}" srcOrd="5" destOrd="0" presId="urn:microsoft.com/office/officeart/2005/8/layout/vList2"/>
    <dgm:cxn modelId="{8045BC75-896C-49A8-840B-5438D56CBFA0}" type="presParOf" srcId="{60A69492-2D11-478D-8440-616813BA3B54}" destId="{A71533B7-551F-4741-8DFB-FA453E524144}" srcOrd="6" destOrd="0" presId="urn:microsoft.com/office/officeart/2005/8/layout/vList2"/>
    <dgm:cxn modelId="{C8DF39B3-62E7-4196-B2CD-06DB0AAF20F1}" type="presParOf" srcId="{60A69492-2D11-478D-8440-616813BA3B54}" destId="{E4C93954-4305-4D40-9973-47663D75A7BD}" srcOrd="7" destOrd="0" presId="urn:microsoft.com/office/officeart/2005/8/layout/vList2"/>
    <dgm:cxn modelId="{49104B8A-632E-4E0D-A0AC-0F6D6670D862}" type="presParOf" srcId="{60A69492-2D11-478D-8440-616813BA3B54}" destId="{66BCB47E-4520-49FB-99DF-CB53FC07A95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D2764-95D5-484F-B50F-BBC6C72F1CF4}">
      <dsp:nvSpPr>
        <dsp:cNvPr id="0" name=""/>
        <dsp:cNvSpPr/>
      </dsp:nvSpPr>
      <dsp:spPr>
        <a:xfrm>
          <a:off x="-19423" y="661162"/>
          <a:ext cx="5713840" cy="15897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9CB63-638B-4CF9-8417-2C2E39A7703E}">
      <dsp:nvSpPr>
        <dsp:cNvPr id="0" name=""/>
        <dsp:cNvSpPr/>
      </dsp:nvSpPr>
      <dsp:spPr>
        <a:xfrm>
          <a:off x="461469" y="1018851"/>
          <a:ext cx="876060" cy="87434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D072C-0A13-4637-8A47-47E3A47F3D5A}">
      <dsp:nvSpPr>
        <dsp:cNvPr id="0" name=""/>
        <dsp:cNvSpPr/>
      </dsp:nvSpPr>
      <dsp:spPr>
        <a:xfrm>
          <a:off x="1775980" y="661162"/>
          <a:ext cx="3957284" cy="1591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11" tIns="168411" rIns="168411" bIns="16841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Il paziente che è stato sottoposto a SADI-S è un paziente che deve essere seguito con maggiore attenzione dall’équipe multidisciplinare dopo l’intervento chirurgico  </a:t>
          </a:r>
          <a:endParaRPr lang="en-US" sz="1800" kern="1200" dirty="0"/>
        </a:p>
      </dsp:txBody>
      <dsp:txXfrm>
        <a:off x="1775980" y="661162"/>
        <a:ext cx="3957284" cy="1591281"/>
      </dsp:txXfrm>
    </dsp:sp>
    <dsp:sp modelId="{63B24D02-B1CC-4898-9A14-D32DED3CC0A3}">
      <dsp:nvSpPr>
        <dsp:cNvPr id="0" name=""/>
        <dsp:cNvSpPr/>
      </dsp:nvSpPr>
      <dsp:spPr>
        <a:xfrm>
          <a:off x="-19423" y="2616165"/>
          <a:ext cx="5713840" cy="15897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90D87-1FC7-4549-BC4B-EEE1F935C92A}">
      <dsp:nvSpPr>
        <dsp:cNvPr id="0" name=""/>
        <dsp:cNvSpPr/>
      </dsp:nvSpPr>
      <dsp:spPr>
        <a:xfrm>
          <a:off x="461469" y="2973853"/>
          <a:ext cx="876060" cy="87434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9500C-6F56-4D72-998B-B7C98F9202FF}">
      <dsp:nvSpPr>
        <dsp:cNvPr id="0" name=""/>
        <dsp:cNvSpPr/>
      </dsp:nvSpPr>
      <dsp:spPr>
        <a:xfrm>
          <a:off x="1776464" y="2616165"/>
          <a:ext cx="3956315" cy="1591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11" tIns="168411" rIns="168411" bIns="16841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 prescindere dalle indicazioni ricevute a seguito della valutazione di idoneità</a:t>
          </a:r>
          <a:endParaRPr lang="en-US" sz="1800" kern="1200" dirty="0"/>
        </a:p>
      </dsp:txBody>
      <dsp:txXfrm>
        <a:off x="1776464" y="2616165"/>
        <a:ext cx="3956315" cy="1591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D2764-95D5-484F-B50F-BBC6C72F1CF4}">
      <dsp:nvSpPr>
        <dsp:cNvPr id="0" name=""/>
        <dsp:cNvSpPr/>
      </dsp:nvSpPr>
      <dsp:spPr>
        <a:xfrm>
          <a:off x="-219795" y="752092"/>
          <a:ext cx="6019425" cy="149888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9CB63-638B-4CF9-8417-2C2E39A7703E}">
      <dsp:nvSpPr>
        <dsp:cNvPr id="0" name=""/>
        <dsp:cNvSpPr/>
      </dsp:nvSpPr>
      <dsp:spPr>
        <a:xfrm>
          <a:off x="233617" y="1089342"/>
          <a:ext cx="825999" cy="82438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D072C-0A13-4637-8A47-47E3A47F3D5A}">
      <dsp:nvSpPr>
        <dsp:cNvPr id="0" name=""/>
        <dsp:cNvSpPr/>
      </dsp:nvSpPr>
      <dsp:spPr>
        <a:xfrm>
          <a:off x="1025365" y="752092"/>
          <a:ext cx="5170868" cy="1500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87" tIns="158787" rIns="158787" bIns="15878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Si tratta di un paziente che è stato sottoposto a SADI-S come secondo intervento per insufficiente calo ponderale o mancata remissione delle patologie associate (diabete, ipertensione, dislipidemia)</a:t>
          </a:r>
          <a:endParaRPr lang="en-US" sz="1800" kern="1200" dirty="0"/>
        </a:p>
      </dsp:txBody>
      <dsp:txXfrm>
        <a:off x="1025365" y="752092"/>
        <a:ext cx="5170868" cy="1500350"/>
      </dsp:txXfrm>
    </dsp:sp>
    <dsp:sp modelId="{63B24D02-B1CC-4898-9A14-D32DED3CC0A3}">
      <dsp:nvSpPr>
        <dsp:cNvPr id="0" name=""/>
        <dsp:cNvSpPr/>
      </dsp:nvSpPr>
      <dsp:spPr>
        <a:xfrm>
          <a:off x="-219795" y="2616165"/>
          <a:ext cx="6019425" cy="149888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90D87-1FC7-4549-BC4B-EEE1F935C92A}">
      <dsp:nvSpPr>
        <dsp:cNvPr id="0" name=""/>
        <dsp:cNvSpPr/>
      </dsp:nvSpPr>
      <dsp:spPr>
        <a:xfrm>
          <a:off x="233617" y="2953414"/>
          <a:ext cx="825999" cy="82438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9500C-6F56-4D72-998B-B7C98F9202FF}">
      <dsp:nvSpPr>
        <dsp:cNvPr id="0" name=""/>
        <dsp:cNvSpPr/>
      </dsp:nvSpPr>
      <dsp:spPr>
        <a:xfrm>
          <a:off x="1054543" y="2616165"/>
          <a:ext cx="4790113" cy="1500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87" tIns="158787" rIns="158787" bIns="15878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Rivalutazione</a:t>
          </a:r>
          <a:r>
            <a:rPr lang="en-US" sz="1800" kern="1200" dirty="0"/>
            <a:t> per </a:t>
          </a:r>
          <a:r>
            <a:rPr lang="en-US" sz="1800" kern="1200" dirty="0" err="1"/>
            <a:t>comprendere</a:t>
          </a:r>
          <a:r>
            <a:rPr lang="en-US" sz="1800" kern="1200" dirty="0"/>
            <a:t> le cause </a:t>
          </a:r>
          <a:r>
            <a:rPr lang="en-US" sz="1800" kern="1200" dirty="0" err="1"/>
            <a:t>degli</a:t>
          </a:r>
          <a:r>
            <a:rPr lang="en-US" sz="1800" kern="1200" dirty="0"/>
            <a:t> </a:t>
          </a:r>
          <a:r>
            <a:rPr lang="en-US" sz="1800" kern="1200" dirty="0" err="1"/>
            <a:t>scarsi</a:t>
          </a:r>
          <a:r>
            <a:rPr lang="en-US" sz="1800" kern="1200" dirty="0"/>
            <a:t> </a:t>
          </a:r>
          <a:r>
            <a:rPr lang="en-US" sz="1800" kern="1200" dirty="0" err="1"/>
            <a:t>risultati</a:t>
          </a:r>
          <a:r>
            <a:rPr lang="en-US" sz="1800" kern="1200" dirty="0"/>
            <a:t> ed </a:t>
          </a:r>
          <a:r>
            <a:rPr lang="en-US" sz="1800" kern="1200" dirty="0" err="1"/>
            <a:t>intervenire</a:t>
          </a:r>
          <a:r>
            <a:rPr lang="en-US" sz="1800" kern="1200" dirty="0"/>
            <a:t> con </a:t>
          </a:r>
          <a:r>
            <a:rPr lang="en-US" sz="1800" kern="1200" dirty="0" err="1"/>
            <a:t>percorsi</a:t>
          </a:r>
          <a:r>
            <a:rPr lang="en-US" sz="1800" kern="1200" dirty="0"/>
            <a:t> </a:t>
          </a:r>
          <a:r>
            <a:rPr lang="en-US" sz="1800" kern="1200" dirty="0" err="1"/>
            <a:t>personalizzati</a:t>
          </a:r>
          <a:r>
            <a:rPr lang="en-US" sz="1800" kern="1200" dirty="0"/>
            <a:t>.</a:t>
          </a:r>
        </a:p>
      </dsp:txBody>
      <dsp:txXfrm>
        <a:off x="1054543" y="2616165"/>
        <a:ext cx="4790113" cy="1500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48FEF-6208-494B-B248-2B02DD5FCBE8}">
      <dsp:nvSpPr>
        <dsp:cNvPr id="0" name=""/>
        <dsp:cNvSpPr/>
      </dsp:nvSpPr>
      <dsp:spPr>
        <a:xfrm>
          <a:off x="2528411" y="0"/>
          <a:ext cx="3326411" cy="512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COSA CAMBIA CON LA SADI-S?</a:t>
          </a:r>
          <a:endParaRPr lang="en-US" sz="1600" b="1" kern="1200" dirty="0"/>
        </a:p>
      </dsp:txBody>
      <dsp:txXfrm>
        <a:off x="2553452" y="25041"/>
        <a:ext cx="3276329" cy="462894"/>
      </dsp:txXfrm>
    </dsp:sp>
    <dsp:sp modelId="{6785490C-D40F-4471-950F-52D268BA58BB}">
      <dsp:nvSpPr>
        <dsp:cNvPr id="0" name=""/>
        <dsp:cNvSpPr/>
      </dsp:nvSpPr>
      <dsp:spPr>
        <a:xfrm>
          <a:off x="434775" y="2461043"/>
          <a:ext cx="7412268" cy="617512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QUANDO E’ IL CASO DI INTERVENIRE CON UN PERCORSO DI SUPPORTO?</a:t>
          </a:r>
          <a:endParaRPr lang="en-US" sz="1600" b="1" kern="1200" dirty="0"/>
        </a:p>
      </dsp:txBody>
      <dsp:txXfrm>
        <a:off x="464919" y="2491187"/>
        <a:ext cx="7351980" cy="557224"/>
      </dsp:txXfrm>
    </dsp:sp>
    <dsp:sp modelId="{B98EDB18-0276-4CD9-8567-9AE057BFE935}">
      <dsp:nvSpPr>
        <dsp:cNvPr id="0" name=""/>
        <dsp:cNvSpPr/>
      </dsp:nvSpPr>
      <dsp:spPr>
        <a:xfrm>
          <a:off x="1229725" y="1177919"/>
          <a:ext cx="5791960" cy="799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CON LA SADI-S IL MONITORAGGIO PSICOLOGICO DEVE ESSERE STRUTTURATO CON MAGGIORE FREQUENZA DEI COLLOQUI</a:t>
          </a:r>
          <a:endParaRPr lang="en-US" sz="1600" b="1" kern="1200" dirty="0"/>
        </a:p>
      </dsp:txBody>
      <dsp:txXfrm>
        <a:off x="1268761" y="1216955"/>
        <a:ext cx="5713888" cy="721590"/>
      </dsp:txXfrm>
    </dsp:sp>
    <dsp:sp modelId="{A71533B7-551F-4741-8DFB-FA453E524144}">
      <dsp:nvSpPr>
        <dsp:cNvPr id="0" name=""/>
        <dsp:cNvSpPr/>
      </dsp:nvSpPr>
      <dsp:spPr>
        <a:xfrm>
          <a:off x="50791" y="3745408"/>
          <a:ext cx="3883862" cy="1123200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QUANDO EMERGONO I PRIMI SEGNALI DI RISULTATI NON OTTIMALI NELLA PERDITA DI PESO</a:t>
          </a:r>
          <a:endParaRPr lang="en-US" sz="1600" b="1" kern="1200" dirty="0"/>
        </a:p>
      </dsp:txBody>
      <dsp:txXfrm>
        <a:off x="105621" y="3800238"/>
        <a:ext cx="3774202" cy="1013540"/>
      </dsp:txXfrm>
    </dsp:sp>
    <dsp:sp modelId="{66BCB47E-4520-49FB-99DF-CB53FC07A95A}">
      <dsp:nvSpPr>
        <dsp:cNvPr id="0" name=""/>
        <dsp:cNvSpPr/>
      </dsp:nvSpPr>
      <dsp:spPr>
        <a:xfrm>
          <a:off x="3986823" y="3745408"/>
          <a:ext cx="4330207" cy="1123200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QUANDO EMERGONO I PRIMI SEGNALI DI MANCATA ASSUNZIONE DEGLI INTEGRATORI, MANCATA ADERENZA ALLE INDICAZIONI NUTRIZIONALI</a:t>
          </a:r>
          <a:endParaRPr lang="en-US" sz="1600" b="1" kern="1200" dirty="0"/>
        </a:p>
      </dsp:txBody>
      <dsp:txXfrm>
        <a:off x="4041653" y="3800238"/>
        <a:ext cx="4220547" cy="1013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06/10/2025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06/10/2025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06/10/2025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5931" y="403950"/>
            <a:ext cx="4526280" cy="2806369"/>
          </a:xfrm>
        </p:spPr>
        <p:txBody>
          <a:bodyPr>
            <a:normAutofit/>
          </a:bodyPr>
          <a:lstStyle/>
          <a:p>
            <a:r>
              <a:rPr lang="it-IT" altLang="it-IT" sz="3600" b="0" dirty="0">
                <a:latin typeface="Arial" panose="020B0604020202020204" pitchFamily="34" charset="0"/>
              </a:rPr>
              <a:t>SUPPORTO PSICOLOGICO DOPO SADI-S:</a:t>
            </a:r>
            <a:br>
              <a:rPr lang="it-IT" altLang="it-IT" sz="3600" b="0" dirty="0">
                <a:latin typeface="Arial" panose="020B0604020202020204" pitchFamily="34" charset="0"/>
              </a:rPr>
            </a:br>
            <a:r>
              <a:rPr lang="it-IT" altLang="it-IT" sz="3600" b="0" dirty="0">
                <a:latin typeface="Arial" panose="020B0604020202020204" pitchFamily="34" charset="0"/>
              </a:rPr>
              <a:t>COSA CAMBIA?</a:t>
            </a:r>
            <a:endParaRPr lang="it-IT" sz="3600" dirty="0">
              <a:solidFill>
                <a:srgbClr val="304297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8975" y="4114218"/>
            <a:ext cx="6788074" cy="1279652"/>
          </a:xfrm>
        </p:spPr>
        <p:txBody>
          <a:bodyPr>
            <a:normAutofit fontScale="62500" lnSpcReduction="20000"/>
          </a:bodyPr>
          <a:lstStyle/>
          <a:p>
            <a:r>
              <a:rPr lang="it-IT" sz="2800" b="1" dirty="0">
                <a:solidFill>
                  <a:srgbClr val="E79130"/>
                </a:solidFill>
              </a:rPr>
              <a:t>M.R. Magurano</a:t>
            </a:r>
          </a:p>
          <a:p>
            <a:r>
              <a:rPr lang="it-IT" sz="2800" b="1" dirty="0">
                <a:solidFill>
                  <a:srgbClr val="E79130"/>
                </a:solidFill>
              </a:rPr>
              <a:t>Fondazione policlinico </a:t>
            </a:r>
            <a:r>
              <a:rPr lang="it-IT" sz="2800" b="1" dirty="0" err="1">
                <a:solidFill>
                  <a:srgbClr val="E79130"/>
                </a:solidFill>
              </a:rPr>
              <a:t>uNiversitario</a:t>
            </a:r>
            <a:r>
              <a:rPr lang="it-IT" sz="2800" b="1" dirty="0">
                <a:solidFill>
                  <a:srgbClr val="E79130"/>
                </a:solidFill>
              </a:rPr>
              <a:t>  A. gemelli, </a:t>
            </a:r>
          </a:p>
          <a:p>
            <a:r>
              <a:rPr lang="it-IT" sz="2800" b="1" dirty="0" err="1">
                <a:solidFill>
                  <a:srgbClr val="E79130"/>
                </a:solidFill>
              </a:rPr>
              <a:t>irccs</a:t>
            </a:r>
            <a:r>
              <a:rPr lang="it-IT" sz="2800" b="1" dirty="0">
                <a:solidFill>
                  <a:srgbClr val="E79130"/>
                </a:solidFill>
              </a:rPr>
              <a:t>, </a:t>
            </a:r>
            <a:r>
              <a:rPr lang="it-IT" sz="2800" b="1" dirty="0" err="1">
                <a:solidFill>
                  <a:srgbClr val="E79130"/>
                </a:solidFill>
              </a:rPr>
              <a:t>roma</a:t>
            </a:r>
            <a:r>
              <a:rPr lang="it-IT" sz="2800" b="1" dirty="0">
                <a:solidFill>
                  <a:srgbClr val="E79130"/>
                </a:solidFill>
              </a:rPr>
              <a:t> </a:t>
            </a:r>
          </a:p>
          <a:p>
            <a:endParaRPr lang="it-IT" sz="2800" b="1" dirty="0">
              <a:solidFill>
                <a:srgbClr val="E791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31595765-988D-B6EF-51D9-E4DF2ACA4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6673"/>
            <a:ext cx="10058400" cy="790687"/>
          </a:xfrm>
        </p:spPr>
        <p:txBody>
          <a:bodyPr>
            <a:normAutofit/>
          </a:bodyPr>
          <a:lstStyle/>
          <a:p>
            <a:r>
              <a:rPr lang="it-IT" sz="4000" dirty="0"/>
              <a:t>Case report: la signora S. </a:t>
            </a:r>
            <a:endParaRPr lang="en-US" sz="40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5BC3DAE-E8E7-4728-E1BB-D06C1FDB46C8}"/>
              </a:ext>
            </a:extLst>
          </p:cNvPr>
          <p:cNvSpPr txBox="1"/>
          <p:nvPr/>
        </p:nvSpPr>
        <p:spPr>
          <a:xfrm>
            <a:off x="3716535" y="1963470"/>
            <a:ext cx="4758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Illness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perception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questionnaire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(IPQ-R)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rcRect b="5560"/>
          <a:stretch>
            <a:fillRect/>
          </a:stretch>
        </p:blipFill>
        <p:spPr>
          <a:xfrm>
            <a:off x="1195386" y="2472021"/>
            <a:ext cx="9801225" cy="158896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BC3DAE-E8E7-4728-E1BB-D06C1FDB46C8}"/>
              </a:ext>
            </a:extLst>
          </p:cNvPr>
          <p:cNvSpPr txBox="1"/>
          <p:nvPr/>
        </p:nvSpPr>
        <p:spPr>
          <a:xfrm>
            <a:off x="2088683" y="4256365"/>
            <a:ext cx="78425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Binge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eating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scale (BES):  Improbabile</a:t>
            </a:r>
          </a:p>
          <a:p>
            <a:pPr algn="ctr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General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Anxiety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Disorder (GAD-7): Assente</a:t>
            </a:r>
          </a:p>
          <a:p>
            <a:pPr algn="ctr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Patient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Health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Questionnaire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(PHQ-9): Assente</a:t>
            </a:r>
          </a:p>
          <a:p>
            <a:pPr algn="ctr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EDE-Q-6: Non significativo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92AECA5-045A-A8C9-0FF3-B405EB3B71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3830" y="825649"/>
            <a:ext cx="1032734" cy="10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93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>
            <a:extLst>
              <a:ext uri="{FF2B5EF4-FFF2-40B4-BE49-F238E27FC236}">
                <a16:creationId xmlns:a16="http://schemas.microsoft.com/office/drawing/2014/main" id="{F57AE37B-09D5-6093-4014-FC80C412A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0" y="2808932"/>
            <a:ext cx="1062135" cy="1512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31595765-988D-B6EF-51D9-E4DF2ACA4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00461"/>
            <a:ext cx="10058400" cy="790687"/>
          </a:xfrm>
        </p:spPr>
        <p:txBody>
          <a:bodyPr/>
          <a:lstStyle/>
          <a:p>
            <a:r>
              <a:rPr lang="it-IT" dirty="0"/>
              <a:t>Case report: la signora S.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5BC3DAE-E8E7-4728-E1BB-D06C1FDB46C8}"/>
              </a:ext>
            </a:extLst>
          </p:cNvPr>
          <p:cNvSpPr txBox="1"/>
          <p:nvPr/>
        </p:nvSpPr>
        <p:spPr>
          <a:xfrm>
            <a:off x="1310304" y="5612304"/>
            <a:ext cx="4092582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Indicazione: attivazione di percorso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DAB311E-E752-69A0-89A6-45DA8D74790D}"/>
              </a:ext>
            </a:extLst>
          </p:cNvPr>
          <p:cNvSpPr txBox="1"/>
          <p:nvPr/>
        </p:nvSpPr>
        <p:spPr>
          <a:xfrm>
            <a:off x="1751367" y="2093843"/>
            <a:ext cx="3463962" cy="715089"/>
          </a:xfrm>
          <a:prstGeom prst="wedgeRoundRectCallout">
            <a:avLst>
              <a:gd name="adj1" fmla="val -73697"/>
              <a:gd name="adj2" fmla="val 68518"/>
              <a:gd name="adj3" fmla="val 16667"/>
            </a:avLst>
          </a:prstGeom>
          <a:solidFill>
            <a:schemeClr val="accent2"/>
          </a:solidFill>
          <a:ln w="190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dirty="0">
                <a:solidFill>
                  <a:schemeClr val="bg1"/>
                </a:solidFill>
                <a:latin typeface="Abadi" panose="020F0502020204030204" pitchFamily="34" charset="0"/>
              </a:rPr>
              <a:t>A cosa è dovuto il rallentamento della perdita di peso? </a:t>
            </a:r>
          </a:p>
        </p:txBody>
      </p:sp>
      <p:sp>
        <p:nvSpPr>
          <p:cNvPr id="14" name="Fumetto: rettangolo con angoli arrotondati 13">
            <a:extLst>
              <a:ext uri="{FF2B5EF4-FFF2-40B4-BE49-F238E27FC236}">
                <a16:creationId xmlns:a16="http://schemas.microsoft.com/office/drawing/2014/main" id="{9DE9CBF4-13B2-8683-1CA8-4921361A7ED8}"/>
              </a:ext>
            </a:extLst>
          </p:cNvPr>
          <p:cNvSpPr/>
          <p:nvPr/>
        </p:nvSpPr>
        <p:spPr>
          <a:xfrm>
            <a:off x="5350969" y="2093843"/>
            <a:ext cx="5249732" cy="715090"/>
          </a:xfrm>
          <a:prstGeom prst="wedgeRoundRectCallout">
            <a:avLst>
              <a:gd name="adj1" fmla="val 58698"/>
              <a:gd name="adj2" fmla="val 52467"/>
              <a:gd name="adj3" fmla="val 16667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i="1" dirty="0">
                <a:ln w="0"/>
                <a:solidFill>
                  <a:schemeClr val="tx1"/>
                </a:solidFill>
                <a:latin typeface="Abadi" panose="020B0604020104020204" pitchFamily="34" charset="0"/>
              </a:rPr>
              <a:t>«Non lo so, forse qualche gelato in più in vacanza,  </a:t>
            </a:r>
          </a:p>
          <a:p>
            <a:r>
              <a:rPr lang="it-IT" i="1" dirty="0">
                <a:ln w="0"/>
                <a:solidFill>
                  <a:schemeClr val="tx1"/>
                </a:solidFill>
                <a:latin typeface="Abadi" panose="020B0604020104020204" pitchFamily="34" charset="0"/>
              </a:rPr>
              <a:t>forse uno stallo…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31B8C2C-C2B5-3413-4D69-92E7F2914EE0}"/>
              </a:ext>
            </a:extLst>
          </p:cNvPr>
          <p:cNvSpPr txBox="1"/>
          <p:nvPr/>
        </p:nvSpPr>
        <p:spPr>
          <a:xfrm>
            <a:off x="1310305" y="3194835"/>
            <a:ext cx="3905025" cy="715089"/>
          </a:xfrm>
          <a:prstGeom prst="wedgeRoundRectCallout">
            <a:avLst>
              <a:gd name="adj1" fmla="val -59731"/>
              <a:gd name="adj2" fmla="val -23250"/>
              <a:gd name="adj3" fmla="val 16667"/>
            </a:avLst>
          </a:prstGeom>
          <a:solidFill>
            <a:schemeClr val="accent2"/>
          </a:solidFill>
          <a:ln w="190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dirty="0">
                <a:solidFill>
                  <a:schemeClr val="bg1"/>
                </a:solidFill>
                <a:latin typeface="Abadi" panose="020B0604020104020204" pitchFamily="34" charset="0"/>
              </a:rPr>
              <a:t>Come mai ha perso tanto peso prima dell’intervento</a:t>
            </a:r>
            <a:r>
              <a:rPr lang="it-IT" dirty="0">
                <a:solidFill>
                  <a:schemeClr val="bg1"/>
                </a:solidFill>
                <a:latin typeface="Abadi" panose="020F0502020204030204" pitchFamily="34" charset="0"/>
              </a:rPr>
              <a:t>? </a:t>
            </a:r>
          </a:p>
        </p:txBody>
      </p:sp>
      <p:sp>
        <p:nvSpPr>
          <p:cNvPr id="16" name="Fumetto: rettangolo con angoli arrotondati 15">
            <a:extLst>
              <a:ext uri="{FF2B5EF4-FFF2-40B4-BE49-F238E27FC236}">
                <a16:creationId xmlns:a16="http://schemas.microsoft.com/office/drawing/2014/main" id="{2B9724AF-EA2F-87BA-7903-EB292A5B1568}"/>
              </a:ext>
            </a:extLst>
          </p:cNvPr>
          <p:cNvSpPr/>
          <p:nvPr/>
        </p:nvSpPr>
        <p:spPr>
          <a:xfrm>
            <a:off x="5350969" y="3183052"/>
            <a:ext cx="5030160" cy="735985"/>
          </a:xfrm>
          <a:prstGeom prst="wedgeRoundRectCallout">
            <a:avLst>
              <a:gd name="adj1" fmla="val 59635"/>
              <a:gd name="adj2" fmla="val -9349"/>
              <a:gd name="adj3" fmla="val 16667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i="1" dirty="0">
                <a:ln w="0"/>
                <a:solidFill>
                  <a:schemeClr val="tx1"/>
                </a:solidFill>
                <a:latin typeface="Abadi" panose="020B0604020104020204" pitchFamily="34" charset="0"/>
              </a:rPr>
              <a:t>«</a:t>
            </a:r>
            <a:r>
              <a:rPr lang="it-IT" i="1" dirty="0">
                <a:solidFill>
                  <a:schemeClr val="tx1"/>
                </a:solidFill>
                <a:latin typeface="Abadi" panose="020B0604020104020204" pitchFamily="34" charset="0"/>
              </a:rPr>
              <a:t>Perché mi sono impegnata, avendo paura che non mi facessero fare l’intervento</a:t>
            </a:r>
            <a:r>
              <a:rPr lang="it-IT" i="1" dirty="0">
                <a:ln w="0"/>
                <a:solidFill>
                  <a:schemeClr val="tx1"/>
                </a:solidFill>
                <a:latin typeface="Abadi" panose="020B0604020104020204" pitchFamily="34" charset="0"/>
              </a:rPr>
              <a:t>.»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1FD870C-31BA-D638-0335-C11CC6AC189C}"/>
              </a:ext>
            </a:extLst>
          </p:cNvPr>
          <p:cNvSpPr txBox="1"/>
          <p:nvPr/>
        </p:nvSpPr>
        <p:spPr>
          <a:xfrm>
            <a:off x="1310304" y="4292637"/>
            <a:ext cx="3905025" cy="715089"/>
          </a:xfrm>
          <a:prstGeom prst="wedgeRoundRectCallout">
            <a:avLst>
              <a:gd name="adj1" fmla="val -60007"/>
              <a:gd name="adj2" fmla="val -52209"/>
              <a:gd name="adj3" fmla="val 16667"/>
            </a:avLst>
          </a:prstGeom>
          <a:solidFill>
            <a:schemeClr val="accent2"/>
          </a:solidFill>
          <a:ln w="190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dirty="0">
                <a:solidFill>
                  <a:schemeClr val="bg1"/>
                </a:solidFill>
                <a:latin typeface="Abadi" panose="020B0604020104020204" pitchFamily="34" charset="0"/>
              </a:rPr>
              <a:t>E’ preoccupata per questo rallentamento</a:t>
            </a:r>
            <a:r>
              <a:rPr lang="it-IT" dirty="0">
                <a:solidFill>
                  <a:schemeClr val="bg1"/>
                </a:solidFill>
                <a:latin typeface="Abadi" panose="020F0502020204030204" pitchFamily="34" charset="0"/>
              </a:rPr>
              <a:t>? </a:t>
            </a:r>
          </a:p>
        </p:txBody>
      </p:sp>
      <p:sp>
        <p:nvSpPr>
          <p:cNvPr id="19" name="Fumetto: rettangolo con angoli arrotondati 18">
            <a:extLst>
              <a:ext uri="{FF2B5EF4-FFF2-40B4-BE49-F238E27FC236}">
                <a16:creationId xmlns:a16="http://schemas.microsoft.com/office/drawing/2014/main" id="{DCF6FCE9-9ED8-32C6-10D8-004AACF1505C}"/>
              </a:ext>
            </a:extLst>
          </p:cNvPr>
          <p:cNvSpPr/>
          <p:nvPr/>
        </p:nvSpPr>
        <p:spPr>
          <a:xfrm>
            <a:off x="5603900" y="4049872"/>
            <a:ext cx="3468509" cy="1680766"/>
          </a:xfrm>
          <a:prstGeom prst="wedgeRoundRectCallout">
            <a:avLst>
              <a:gd name="adj1" fmla="val 102491"/>
              <a:gd name="adj2" fmla="val -57584"/>
              <a:gd name="adj3" fmla="val 16667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i="1" dirty="0">
                <a:ln w="0"/>
                <a:solidFill>
                  <a:schemeClr val="tx1"/>
                </a:solidFill>
                <a:latin typeface="Abadi" panose="020B0604020104020204" pitchFamily="34" charset="0"/>
              </a:rPr>
              <a:t>«No… ho già perso 40 kg in tutto, perderò ancora»</a:t>
            </a:r>
          </a:p>
          <a:p>
            <a:r>
              <a:rPr lang="it-IT" i="1" dirty="0">
                <a:ln w="0"/>
                <a:solidFill>
                  <a:schemeClr val="tx1"/>
                </a:solidFill>
                <a:latin typeface="Abadi" panose="020B0604020104020204" pitchFamily="34" charset="0"/>
              </a:rPr>
              <a:t>Sono già molto soddisfatta del peso che ho perso. In fondo ne ho persi 20 prima dell’intervento in tre mesi»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25E1A80B-6E58-66D4-0020-431EBD45E6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631" t="27085" r="36110" b="26309"/>
          <a:stretch>
            <a:fillRect/>
          </a:stretch>
        </p:blipFill>
        <p:spPr>
          <a:xfrm>
            <a:off x="7641548" y="993266"/>
            <a:ext cx="1177930" cy="783991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4092819C-69CC-08C8-E6E4-246DAE830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9272" y="2808932"/>
            <a:ext cx="1062136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4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D7C46-152C-F8EB-80EF-34D776F75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3ADCFA7-C9BC-B260-5B14-7FB68827B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b="1" i="0" kern="1200" spc="-50" baseline="0" dirty="0">
                <a:latin typeface="+mn-lt"/>
                <a:ea typeface="+mj-ea"/>
                <a:cs typeface="+mj-cs"/>
              </a:rPr>
              <a:t>SADI-S</a:t>
            </a:r>
          </a:p>
        </p:txBody>
      </p:sp>
      <p:graphicFrame>
        <p:nvGraphicFramePr>
          <p:cNvPr id="14" name="CasellaDiTesto 1">
            <a:extLst>
              <a:ext uri="{FF2B5EF4-FFF2-40B4-BE49-F238E27FC236}">
                <a16:creationId xmlns:a16="http://schemas.microsoft.com/office/drawing/2014/main" id="{6955C87D-B917-6105-32A7-7BBC4E3B7E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077973"/>
              </p:ext>
            </p:extLst>
          </p:nvPr>
        </p:nvGraphicFramePr>
        <p:xfrm>
          <a:off x="1801389" y="465535"/>
          <a:ext cx="8353829" cy="486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eccia in giù 2">
            <a:extLst>
              <a:ext uri="{FF2B5EF4-FFF2-40B4-BE49-F238E27FC236}">
                <a16:creationId xmlns:a16="http://schemas.microsoft.com/office/drawing/2014/main" id="{0B528857-A3CD-B0FD-331A-962DB33B71E6}"/>
              </a:ext>
            </a:extLst>
          </p:cNvPr>
          <p:cNvSpPr/>
          <p:nvPr/>
        </p:nvSpPr>
        <p:spPr>
          <a:xfrm>
            <a:off x="5556159" y="1060006"/>
            <a:ext cx="636758" cy="540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10221333-352F-D2BC-3AF0-1A49ED768CE9}"/>
              </a:ext>
            </a:extLst>
          </p:cNvPr>
          <p:cNvSpPr/>
          <p:nvPr/>
        </p:nvSpPr>
        <p:spPr>
          <a:xfrm rot="2261889">
            <a:off x="4968864" y="3673659"/>
            <a:ext cx="636758" cy="5400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D1604C9E-280F-E802-222B-A1921EB050CE}"/>
              </a:ext>
            </a:extLst>
          </p:cNvPr>
          <p:cNvSpPr/>
          <p:nvPr/>
        </p:nvSpPr>
        <p:spPr>
          <a:xfrm rot="19302894">
            <a:off x="5985509" y="3668368"/>
            <a:ext cx="636758" cy="5400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06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31595765-988D-B6EF-51D9-E4DF2ACA4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6673"/>
            <a:ext cx="10058400" cy="790687"/>
          </a:xfrm>
        </p:spPr>
        <p:txBody>
          <a:bodyPr/>
          <a:lstStyle/>
          <a:p>
            <a:r>
              <a:rPr lang="it-IT" dirty="0"/>
              <a:t>La SADI-S è realizzata: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AB9260C-BC39-2B2E-3831-E8DED304CD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14" r="-2" b="22647"/>
          <a:stretch>
            <a:fillRect/>
          </a:stretch>
        </p:blipFill>
        <p:spPr>
          <a:xfrm>
            <a:off x="419548" y="2077869"/>
            <a:ext cx="4639736" cy="338407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78656E3E-5BE1-ACE5-D0C2-8B6C1873AA3D}"/>
              </a:ext>
            </a:extLst>
          </p:cNvPr>
          <p:cNvSpPr txBox="1">
            <a:spLocks/>
          </p:cNvSpPr>
          <p:nvPr/>
        </p:nvSpPr>
        <p:spPr>
          <a:xfrm>
            <a:off x="7412017" y="4460438"/>
            <a:ext cx="4457253" cy="10015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come </a:t>
            </a:r>
            <a:r>
              <a:rPr lang="it-IT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secondo tempo chirurgico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caso di fallimento di precedente intervento (ad esempio dopo Sleeve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Gastrectomy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)?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None/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4D8D3E6-210C-985C-7C36-CE70F65A1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017" y="2794283"/>
            <a:ext cx="1140311" cy="166615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5BC3DAE-E8E7-4728-E1BB-D06C1FDB46C8}"/>
              </a:ext>
            </a:extLst>
          </p:cNvPr>
          <p:cNvSpPr txBox="1"/>
          <p:nvPr/>
        </p:nvSpPr>
        <p:spPr>
          <a:xfrm>
            <a:off x="5396751" y="2077869"/>
            <a:ext cx="3248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come </a:t>
            </a:r>
            <a:r>
              <a:rPr lang="it-IT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primo intervento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chirurgia dell'obesità?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asellaDiTesto 8">
            <a:extLst>
              <a:ext uri="{FF2B5EF4-FFF2-40B4-BE49-F238E27FC236}">
                <a16:creationId xmlns:a16="http://schemas.microsoft.com/office/drawing/2014/main" id="{7DDAD947-D918-E92D-E621-799D6A17E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4860108"/>
              </p:ext>
            </p:extLst>
          </p:nvPr>
        </p:nvGraphicFramePr>
        <p:xfrm>
          <a:off x="5458984" y="497808"/>
          <a:ext cx="5713841" cy="486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7E15E19F-2F64-AF2E-A1CA-099943F6EE20}"/>
              </a:ext>
            </a:extLst>
          </p:cNvPr>
          <p:cNvSpPr/>
          <p:nvPr/>
        </p:nvSpPr>
        <p:spPr>
          <a:xfrm>
            <a:off x="0" y="0"/>
            <a:ext cx="5023821" cy="61103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6">
            <a:extLst>
              <a:ext uri="{FF2B5EF4-FFF2-40B4-BE49-F238E27FC236}">
                <a16:creationId xmlns:a16="http://schemas.microsoft.com/office/drawing/2014/main" id="{69F825D6-5002-18DB-C0D1-80C7A133597A}"/>
              </a:ext>
            </a:extLst>
          </p:cNvPr>
          <p:cNvSpPr txBox="1">
            <a:spLocks/>
          </p:cNvSpPr>
          <p:nvPr/>
        </p:nvSpPr>
        <p:spPr>
          <a:xfrm>
            <a:off x="1092200" y="1885125"/>
            <a:ext cx="3314700" cy="20939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400">
                <a:solidFill>
                  <a:schemeClr val="bg1"/>
                </a:solidFill>
              </a:rPr>
              <a:t>Come </a:t>
            </a:r>
            <a:r>
              <a:rPr lang="it-IT" sz="3400" u="sng">
                <a:solidFill>
                  <a:schemeClr val="bg1"/>
                </a:solidFill>
              </a:rPr>
              <a:t>primo intervento </a:t>
            </a:r>
            <a:r>
              <a:rPr lang="it-IT" sz="3400">
                <a:solidFill>
                  <a:schemeClr val="bg1"/>
                </a:solidFill>
              </a:rPr>
              <a:t>di chirurgia dell'obesità</a:t>
            </a:r>
            <a:endParaRPr lang="it-IT" sz="3400" dirty="0">
              <a:solidFill>
                <a:schemeClr val="bg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3E6ECC4-21D6-AD2C-C6D4-595A4D217D68}"/>
              </a:ext>
            </a:extLst>
          </p:cNvPr>
          <p:cNvSpPr/>
          <p:nvPr/>
        </p:nvSpPr>
        <p:spPr>
          <a:xfrm>
            <a:off x="1092200" y="914399"/>
            <a:ext cx="972000" cy="97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4D166F4-56FE-0AFC-B0B3-BB264C97572B}"/>
              </a:ext>
            </a:extLst>
          </p:cNvPr>
          <p:cNvSpPr/>
          <p:nvPr/>
        </p:nvSpPr>
        <p:spPr>
          <a:xfrm>
            <a:off x="274619" y="1885125"/>
            <a:ext cx="817581" cy="20939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80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8290D-F731-4B93-9F3A-6C146101A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asellaDiTesto 8">
            <a:extLst>
              <a:ext uri="{FF2B5EF4-FFF2-40B4-BE49-F238E27FC236}">
                <a16:creationId xmlns:a16="http://schemas.microsoft.com/office/drawing/2014/main" id="{D60A680E-753D-50F6-E4F5-B95AC4EECE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18976"/>
              </p:ext>
            </p:extLst>
          </p:nvPr>
        </p:nvGraphicFramePr>
        <p:xfrm>
          <a:off x="5908714" y="512819"/>
          <a:ext cx="6019425" cy="486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603AE615-A699-4441-AF9B-CA07E4069F8C}"/>
              </a:ext>
            </a:extLst>
          </p:cNvPr>
          <p:cNvSpPr/>
          <p:nvPr/>
        </p:nvSpPr>
        <p:spPr>
          <a:xfrm>
            <a:off x="0" y="0"/>
            <a:ext cx="5023821" cy="61103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6">
            <a:extLst>
              <a:ext uri="{FF2B5EF4-FFF2-40B4-BE49-F238E27FC236}">
                <a16:creationId xmlns:a16="http://schemas.microsoft.com/office/drawing/2014/main" id="{84680DC8-23CA-922D-9B76-FBD91CAA8411}"/>
              </a:ext>
            </a:extLst>
          </p:cNvPr>
          <p:cNvSpPr txBox="1">
            <a:spLocks/>
          </p:cNvSpPr>
          <p:nvPr/>
        </p:nvSpPr>
        <p:spPr>
          <a:xfrm>
            <a:off x="1092200" y="1885124"/>
            <a:ext cx="3314700" cy="212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/>
              <a:t>Come </a:t>
            </a:r>
            <a:r>
              <a:rPr lang="it-IT" sz="3600" u="sng" dirty="0"/>
              <a:t>secondo tempo chirurgico </a:t>
            </a:r>
            <a:r>
              <a:rPr lang="it-IT" sz="3600" dirty="0"/>
              <a:t>in caso di fallimento di precedente intervento</a:t>
            </a:r>
            <a:endParaRPr lang="it-IT" sz="3400" dirty="0">
              <a:solidFill>
                <a:schemeClr val="bg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F21B6C8-E69A-8EC6-FE9D-28AF52C97A94}"/>
              </a:ext>
            </a:extLst>
          </p:cNvPr>
          <p:cNvSpPr/>
          <p:nvPr/>
        </p:nvSpPr>
        <p:spPr>
          <a:xfrm>
            <a:off x="1081442" y="903641"/>
            <a:ext cx="972000" cy="97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ECD3C65-6848-E16C-DAC6-F25F94AB4DD2}"/>
              </a:ext>
            </a:extLst>
          </p:cNvPr>
          <p:cNvSpPr/>
          <p:nvPr/>
        </p:nvSpPr>
        <p:spPr>
          <a:xfrm>
            <a:off x="263861" y="1885124"/>
            <a:ext cx="817581" cy="212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27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798F8-4C5A-4E0D-D1CF-DFE035987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01F01F39-4C8B-17FB-5F4B-CA237569A571}"/>
              </a:ext>
            </a:extLst>
          </p:cNvPr>
          <p:cNvSpPr/>
          <p:nvPr/>
        </p:nvSpPr>
        <p:spPr>
          <a:xfrm>
            <a:off x="759637" y="0"/>
            <a:ext cx="11432363" cy="608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intervento malassorbitivo come la Sadi-S dovrebbe essere eseguito su pazienti di cui sia stata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accertata la compliance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i rischi che derivano dalla mancata osservanza delle indicazioni  mediche e nutrizionali, 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ma  gli interventi  malassorbitivi si eseguono proprio su pazienti con storia di obesità grave nei quali è difficile   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riscontrare una buona compliance. </a:t>
            </a:r>
          </a:p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51D303C-4F6C-0B56-D10D-D0D79A4EE9DC}"/>
              </a:ext>
            </a:extLst>
          </p:cNvPr>
          <p:cNvSpPr txBox="1"/>
          <p:nvPr/>
        </p:nvSpPr>
        <p:spPr>
          <a:xfrm>
            <a:off x="1727556" y="1912950"/>
            <a:ext cx="6905076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Pertanto i percorsi post-operatori di supporto dovrebbero avere come obiettivo principale quello di favorire l’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adherence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dovrebbero essere garantiti a tutti.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27227DE-C858-52D0-01A8-4A6142FA3B29}"/>
              </a:ext>
            </a:extLst>
          </p:cNvPr>
          <p:cNvSpPr txBox="1"/>
          <p:nvPr/>
        </p:nvSpPr>
        <p:spPr>
          <a:xfrm>
            <a:off x="1088446" y="3404731"/>
            <a:ext cx="4130937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lavoro d’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èquipe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fondamentale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affinchè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 paziente si senta realmente supportato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127BED4-2F5E-1EA8-3C46-C98E42A3F91D}"/>
              </a:ext>
            </a:extLst>
          </p:cNvPr>
          <p:cNvSpPr txBox="1"/>
          <p:nvPr/>
        </p:nvSpPr>
        <p:spPr>
          <a:xfrm>
            <a:off x="4604272" y="5051392"/>
            <a:ext cx="4384903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Sarebbe pertanto auspicabile organizzare più visite in unica giornata.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CB53DEA4-F753-8340-F44E-375FC54C3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192" y="2990626"/>
            <a:ext cx="2745954" cy="1466748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670DF833-AAF7-3B01-644D-AA79CBB36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8168" cy="6120000"/>
          </a:xfrm>
          <a:prstGeom prst="rect">
            <a:avLst/>
          </a:prstGeom>
        </p:spPr>
      </p:pic>
      <p:pic>
        <p:nvPicPr>
          <p:cNvPr id="2052" name="Picture 4" descr="“Aderenza terapeutica”: cosa c’è da sapere e come influisce sulla ...">
            <a:extLst>
              <a:ext uri="{FF2B5EF4-FFF2-40B4-BE49-F238E27FC236}">
                <a16:creationId xmlns:a16="http://schemas.microsoft.com/office/drawing/2014/main" id="{6D5624FD-04DF-1340-2782-10C071EB1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043" y="1597971"/>
            <a:ext cx="2043016" cy="155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isultato immagine per calendario">
            <a:extLst>
              <a:ext uri="{FF2B5EF4-FFF2-40B4-BE49-F238E27FC236}">
                <a16:creationId xmlns:a16="http://schemas.microsoft.com/office/drawing/2014/main" id="{30382AFC-9886-5F32-12EF-8B6747CDC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28" y="4671236"/>
            <a:ext cx="1949100" cy="126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A56992-A8AD-2182-922D-F7CEAAE50B67}"/>
              </a:ext>
            </a:extLst>
          </p:cNvPr>
          <p:cNvSpPr txBox="1"/>
          <p:nvPr/>
        </p:nvSpPr>
        <p:spPr>
          <a:xfrm>
            <a:off x="10155219" y="40510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227AD5-4ADB-0FCE-7856-533AEAFB46DD}"/>
              </a:ext>
            </a:extLst>
          </p:cNvPr>
          <p:cNvSpPr txBox="1"/>
          <p:nvPr/>
        </p:nvSpPr>
        <p:spPr>
          <a:xfrm>
            <a:off x="9148271" y="3212673"/>
            <a:ext cx="28831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 pazienti che si sottopongono a chirurgia bariatrica per migliorare alcune patologie come l’ipertensione e il diabete faticano ad accettare di dover assumere integratori perché questo li riporta ad una percezione di malattia che entra in conflitto con quella  di guarigione  associata alla perdita di peso.</a:t>
            </a:r>
          </a:p>
        </p:txBody>
      </p:sp>
    </p:spTree>
    <p:extLst>
      <p:ext uri="{BB962C8B-B14F-4D97-AF65-F5344CB8AC3E}">
        <p14:creationId xmlns:p14="http://schemas.microsoft.com/office/powerpoint/2010/main" val="148912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D4A5FB5E-89D3-4059-9D95-6CD7D33D1D84}"/>
              </a:ext>
            </a:extLst>
          </p:cNvPr>
          <p:cNvSpPr/>
          <p:nvPr/>
        </p:nvSpPr>
        <p:spPr>
          <a:xfrm>
            <a:off x="767425" y="0"/>
            <a:ext cx="11416787" cy="61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it-IT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perdita di peso che si ottiene velocemente dopo un intervento come la Sadi-s può portare il paziente ad </a:t>
            </a:r>
            <a:r>
              <a:rPr lang="it-IT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abbandonare altrettanto velocemente </a:t>
            </a: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correzione delle abitudini alimentari che un adeguato percorso preoperatorio dovrebbe avergli insegnato.</a:t>
            </a:r>
          </a:p>
          <a:p>
            <a:endParaRPr lang="it-IT" dirty="0"/>
          </a:p>
          <a:p>
            <a:endParaRPr lang="it-IT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it-IT" dirty="0"/>
              <a:t>                            </a:t>
            </a: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E5CB79-F0CC-0709-2407-641D226E3292}"/>
              </a:ext>
            </a:extLst>
          </p:cNvPr>
          <p:cNvSpPr txBox="1"/>
          <p:nvPr/>
        </p:nvSpPr>
        <p:spPr>
          <a:xfrm>
            <a:off x="2387869" y="2061297"/>
            <a:ext cx="7550375" cy="92333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Sarebbe pertanto auspicabile che i pazienti sottoposti a Sadi-S possano beneficiare di un percorso postoperatorio che preveda colloqui psicologici  </a:t>
            </a:r>
            <a:r>
              <a:rPr lang="it-IT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più ravvicinati </a:t>
            </a: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nel tempo rispetto a quelli previsti dalle linee guida.</a:t>
            </a:r>
          </a:p>
        </p:txBody>
      </p:sp>
      <p:sp>
        <p:nvSpPr>
          <p:cNvPr id="5" name="Freccia destra rientrata 4">
            <a:extLst>
              <a:ext uri="{FF2B5EF4-FFF2-40B4-BE49-F238E27FC236}">
                <a16:creationId xmlns:a16="http://schemas.microsoft.com/office/drawing/2014/main" id="{105B6079-4016-AEF4-46D3-35AFB6C8FBF0}"/>
              </a:ext>
            </a:extLst>
          </p:cNvPr>
          <p:cNvSpPr/>
          <p:nvPr/>
        </p:nvSpPr>
        <p:spPr>
          <a:xfrm rot="5400000">
            <a:off x="5784371" y="1476329"/>
            <a:ext cx="500427" cy="256942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 descr="Risultato immagine per Icona colloqui psicologici">
            <a:extLst>
              <a:ext uri="{FF2B5EF4-FFF2-40B4-BE49-F238E27FC236}">
                <a16:creationId xmlns:a16="http://schemas.microsoft.com/office/drawing/2014/main" id="{B214D803-C1D7-5003-138E-7776609B7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8" y="1993165"/>
            <a:ext cx="1325079" cy="9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9B8F62F-28E8-8593-9A72-EB5F91C58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3849" t="19944" r="3324" b="18815"/>
          <a:stretch>
            <a:fillRect/>
          </a:stretch>
        </p:blipFill>
        <p:spPr>
          <a:xfrm>
            <a:off x="7539709" y="3873374"/>
            <a:ext cx="3029414" cy="764622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02FA065-7FD0-E77B-A016-91B2AB7C42CE}"/>
              </a:ext>
            </a:extLst>
          </p:cNvPr>
          <p:cNvSpPr txBox="1"/>
          <p:nvPr/>
        </p:nvSpPr>
        <p:spPr>
          <a:xfrm>
            <a:off x="995780" y="3791989"/>
            <a:ext cx="5787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Laddove non sia possibile (per ostacoli relativi alla distanza dei centri bariatrici, mancanza di risorse, pigrizia </a:t>
            </a:r>
            <a:r>
              <a:rPr lang="it-IT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ecc</a:t>
            </a: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…) i pazienti dovrebbero essere raggiunti telematicamente.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EAB4653B-8899-7186-56AF-549BEE7DE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" y="0"/>
            <a:ext cx="749028" cy="6120000"/>
          </a:xfrm>
          <a:prstGeom prst="rect">
            <a:avLst/>
          </a:prstGeom>
        </p:spPr>
      </p:pic>
      <p:sp>
        <p:nvSpPr>
          <p:cNvPr id="2" name="AutoShape 2" descr="Risultato immagine per calendario">
            <a:extLst>
              <a:ext uri="{FF2B5EF4-FFF2-40B4-BE49-F238E27FC236}">
                <a16:creationId xmlns:a16="http://schemas.microsoft.com/office/drawing/2014/main" id="{A82253ED-D787-FDBB-9401-F5476740E0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8090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45A6072-613D-2CD3-1BEF-A818AC224C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3929" y="2109106"/>
            <a:ext cx="1732995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2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08D91AE-AD51-1DF5-A1E7-3FBC62568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" y="0"/>
            <a:ext cx="595420" cy="6127011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5C88FEC9-1826-3794-F6D7-6DAFC7DDA740}"/>
              </a:ext>
            </a:extLst>
          </p:cNvPr>
          <p:cNvSpPr/>
          <p:nvPr/>
        </p:nvSpPr>
        <p:spPr>
          <a:xfrm>
            <a:off x="603210" y="26052"/>
            <a:ext cx="11588790" cy="61009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it-IT" dirty="0"/>
              <a:t>                            </a:t>
            </a: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C2159D3-3B3B-34E0-FF5F-F73B79F754D5}"/>
              </a:ext>
            </a:extLst>
          </p:cNvPr>
          <p:cNvSpPr txBox="1"/>
          <p:nvPr/>
        </p:nvSpPr>
        <p:spPr>
          <a:xfrm>
            <a:off x="1481809" y="4921582"/>
            <a:ext cx="9542032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Alcuni pazienti infatti smettono di seguire le indicazioni mediche e nutrizionali credendo di poter arrestare il dimagrimento ripristinando le abitudini alimentari scorrette che avevano prima dell’intervento.</a:t>
            </a:r>
          </a:p>
        </p:txBody>
      </p:sp>
      <p:pic>
        <p:nvPicPr>
          <p:cNvPr id="3074" name="Picture 2" descr="dismorfia corporal es un trastorno psicológico">
            <a:extLst>
              <a:ext uri="{FF2B5EF4-FFF2-40B4-BE49-F238E27FC236}">
                <a16:creationId xmlns:a16="http://schemas.microsoft.com/office/drawing/2014/main" id="{A113A18C-7B5F-8E7F-E947-661BAADCC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37" y="1893733"/>
            <a:ext cx="3560781" cy="116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A699CA3-E124-1F6B-5DA3-C89AEA02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146" y="3536947"/>
            <a:ext cx="1525285" cy="99570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DC89F10-9AA3-18F1-85C6-71B034870230}"/>
              </a:ext>
            </a:extLst>
          </p:cNvPr>
          <p:cNvSpPr txBox="1"/>
          <p:nvPr/>
        </p:nvSpPr>
        <p:spPr>
          <a:xfrm>
            <a:off x="829119" y="254646"/>
            <a:ext cx="11079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perdita di peso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peso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eccessiva e rapida che si può ottenere da un intervento come la Sadi-s può far insorgere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 depressivi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problemi di immagine corporea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che, se non adeguatamente e tempestivamente evidenziati e trattati mediante supporto psicologico e psicoterapia possono sfociare in forme di depressione più gravi, in alcuni casi interferire con gli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0A009C0-02D4-8356-D2B2-3EA585FC2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660" y="2248215"/>
            <a:ext cx="1596726" cy="1596726"/>
          </a:xfrm>
          <a:prstGeom prst="ellipse">
            <a:avLst/>
          </a:prstGeom>
          <a:ln w="28575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Freccia a gallone 10">
            <a:extLst>
              <a:ext uri="{FF2B5EF4-FFF2-40B4-BE49-F238E27FC236}">
                <a16:creationId xmlns:a16="http://schemas.microsoft.com/office/drawing/2014/main" id="{1E9B19F9-C2C2-85C2-87C5-F3289BFAF8C4}"/>
              </a:ext>
            </a:extLst>
          </p:cNvPr>
          <p:cNvSpPr/>
          <p:nvPr/>
        </p:nvSpPr>
        <p:spPr>
          <a:xfrm>
            <a:off x="7250654" y="2872292"/>
            <a:ext cx="580913" cy="556708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Freccia a gallone 11">
            <a:extLst>
              <a:ext uri="{FF2B5EF4-FFF2-40B4-BE49-F238E27FC236}">
                <a16:creationId xmlns:a16="http://schemas.microsoft.com/office/drawing/2014/main" id="{DD2F51F0-35A8-E449-7709-428CDD855FDA}"/>
              </a:ext>
            </a:extLst>
          </p:cNvPr>
          <p:cNvSpPr/>
          <p:nvPr/>
        </p:nvSpPr>
        <p:spPr>
          <a:xfrm>
            <a:off x="7752153" y="2872292"/>
            <a:ext cx="580913" cy="556708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reccia a gallone 12">
            <a:extLst>
              <a:ext uri="{FF2B5EF4-FFF2-40B4-BE49-F238E27FC236}">
                <a16:creationId xmlns:a16="http://schemas.microsoft.com/office/drawing/2014/main" id="{63C7429E-4654-544B-2069-50C2E8985C25}"/>
              </a:ext>
            </a:extLst>
          </p:cNvPr>
          <p:cNvSpPr/>
          <p:nvPr/>
        </p:nvSpPr>
        <p:spPr>
          <a:xfrm>
            <a:off x="8256086" y="2872292"/>
            <a:ext cx="580913" cy="556708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C648A12-7D29-0B00-C014-BE27F60FC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9068" y="185733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3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7" presetClass="emph" presetSubtype="0" fill="remove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31595765-988D-B6EF-51D9-E4DF2ACA4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6673"/>
            <a:ext cx="10058400" cy="790687"/>
          </a:xfrm>
        </p:spPr>
        <p:txBody>
          <a:bodyPr/>
          <a:lstStyle/>
          <a:p>
            <a:r>
              <a:rPr lang="it-IT" dirty="0"/>
              <a:t>Case report: la signora S.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5BC3DAE-E8E7-4728-E1BB-D06C1FDB46C8}"/>
              </a:ext>
            </a:extLst>
          </p:cNvPr>
          <p:cNvSpPr txBox="1"/>
          <p:nvPr/>
        </p:nvSpPr>
        <p:spPr>
          <a:xfrm>
            <a:off x="340196" y="1812858"/>
            <a:ext cx="7842512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Età 46 anni</a:t>
            </a:r>
          </a:p>
          <a:p>
            <a:pPr marL="266700" indent="-2667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Storia di obesità grave</a:t>
            </a:r>
          </a:p>
          <a:p>
            <a:pPr marL="266700" indent="-2667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Diabete di Tipo II ed Ipertensione arteriosa (in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tp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66700" indent="-2667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>
                <a:solidFill>
                  <a:schemeClr val="tx1">
                    <a:lumMod val="75000"/>
                    <a:lumOff val="25000"/>
                  </a:schemeClr>
                </a:solidFill>
              </a:rPr>
              <a:t>Assenza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endocrinopatie</a:t>
            </a:r>
          </a:p>
          <a:p>
            <a:pPr marL="266700" indent="-2667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Peso inizio percorso 184 kg (BMI 64,4)</a:t>
            </a:r>
          </a:p>
          <a:p>
            <a:pPr marL="266700" indent="-2667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Peso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-intervento 162 kg (BMI 56,7), dopo dieta chetogenica</a:t>
            </a:r>
          </a:p>
          <a:p>
            <a:pPr marL="266700" indent="-2667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Pregressa psicoterapia per elaborazione del lutto</a:t>
            </a:r>
          </a:p>
          <a:p>
            <a:pPr marL="266700" indent="-2667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Psicoterapia come integrazione alle cure per l’obesità</a:t>
            </a:r>
          </a:p>
          <a:p>
            <a:pPr marL="266700" indent="-2667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Comportamenti alimentari: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craving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snacking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ed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emotional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eating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6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31595765-988D-B6EF-51D9-E4DF2ACA4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6673"/>
            <a:ext cx="10058400" cy="790687"/>
          </a:xfrm>
        </p:spPr>
        <p:txBody>
          <a:bodyPr/>
          <a:lstStyle/>
          <a:p>
            <a:r>
              <a:rPr lang="it-IT" dirty="0"/>
              <a:t>Case report: la signora S.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5BC3DAE-E8E7-4728-E1BB-D06C1FDB46C8}"/>
              </a:ext>
            </a:extLst>
          </p:cNvPr>
          <p:cNvSpPr txBox="1"/>
          <p:nvPr/>
        </p:nvSpPr>
        <p:spPr>
          <a:xfrm>
            <a:off x="97919" y="1898827"/>
            <a:ext cx="96377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Valutazione psicologica: idoneità al primo accesso</a:t>
            </a:r>
          </a:p>
          <a:p>
            <a:pPr marL="266700" indent="-2667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Intervento di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Sadi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-S a Marzo 2025</a:t>
            </a:r>
          </a:p>
          <a:p>
            <a:pPr marL="266700" indent="-266700"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Primo follow-up multidisciplinare Giugno 2025: </a:t>
            </a:r>
          </a:p>
          <a:p>
            <a:pPr marL="1258888" indent="-34290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Peso 140 kg (BMI 49)</a:t>
            </a:r>
          </a:p>
          <a:p>
            <a:pPr marL="1258888" indent="-34290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Buona adesione alle indicazioni nutrizionali,</a:t>
            </a:r>
          </a:p>
          <a:p>
            <a:pPr marL="1258888" indent="-34290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Assunzione regolare della terapia integrativa e supplementazione proteica </a:t>
            </a:r>
          </a:p>
          <a:p>
            <a:pPr marL="1258888" indent="-342900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Nessuna evidenza sul piano psicologico-clinico</a:t>
            </a:r>
          </a:p>
          <a:p>
            <a:pPr marL="266700" indent="-2667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Secondo follow-up psicologico a Settembre 2025: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Peso 134 kg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(BMI 48,4)</a:t>
            </a:r>
          </a:p>
        </p:txBody>
      </p:sp>
    </p:spTree>
    <p:extLst>
      <p:ext uri="{BB962C8B-B14F-4D97-AF65-F5344CB8AC3E}">
        <p14:creationId xmlns:p14="http://schemas.microsoft.com/office/powerpoint/2010/main" val="33612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0</TotalTime>
  <Words>828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Abadi</vt:lpstr>
      <vt:lpstr>Arial</vt:lpstr>
      <vt:lpstr>Calibri</vt:lpstr>
      <vt:lpstr>Wingdings</vt:lpstr>
      <vt:lpstr>RetrospectVTI</vt:lpstr>
      <vt:lpstr>SUPPORTO PSICOLOGICO DOPO SADI-S: COSA CAMBIA?</vt:lpstr>
      <vt:lpstr>La SADI-S è realizzata: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Case report: la signora S.</vt:lpstr>
      <vt:lpstr>Case report: la signora S.</vt:lpstr>
      <vt:lpstr>Case report: la signora S. </vt:lpstr>
      <vt:lpstr>Case report: la signora S.</vt:lpstr>
      <vt:lpstr>SADI-S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Maria Rosaria Magurano</cp:lastModifiedBy>
  <cp:revision>77</cp:revision>
  <dcterms:created xsi:type="dcterms:W3CDTF">2022-02-27T17:36:31Z</dcterms:created>
  <dcterms:modified xsi:type="dcterms:W3CDTF">2025-10-06T17:55:37Z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